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8" r:id="rId2"/>
    <p:sldId id="268" r:id="rId3"/>
    <p:sldId id="342" r:id="rId4"/>
    <p:sldId id="343" r:id="rId5"/>
    <p:sldId id="344" r:id="rId6"/>
    <p:sldId id="264" r:id="rId7"/>
    <p:sldId id="347" r:id="rId8"/>
    <p:sldId id="346" r:id="rId9"/>
    <p:sldId id="348" r:id="rId10"/>
    <p:sldId id="349" r:id="rId11"/>
    <p:sldId id="350" r:id="rId12"/>
    <p:sldId id="260" r:id="rId13"/>
    <p:sldId id="265" r:id="rId14"/>
    <p:sldId id="266" r:id="rId15"/>
    <p:sldId id="259" r:id="rId16"/>
    <p:sldId id="267" r:id="rId17"/>
    <p:sldId id="269" r:id="rId18"/>
    <p:sldId id="278" r:id="rId19"/>
    <p:sldId id="305" r:id="rId20"/>
    <p:sldId id="306" r:id="rId21"/>
    <p:sldId id="307" r:id="rId22"/>
    <p:sldId id="309" r:id="rId23"/>
    <p:sldId id="308" r:id="rId24"/>
    <p:sldId id="310" r:id="rId25"/>
    <p:sldId id="279" r:id="rId26"/>
    <p:sldId id="280" r:id="rId27"/>
    <p:sldId id="324" r:id="rId28"/>
    <p:sldId id="330" r:id="rId29"/>
    <p:sldId id="314" r:id="rId30"/>
    <p:sldId id="333" r:id="rId31"/>
    <p:sldId id="315" r:id="rId32"/>
    <p:sldId id="334" r:id="rId33"/>
    <p:sldId id="335" r:id="rId34"/>
    <p:sldId id="339" r:id="rId35"/>
    <p:sldId id="336" r:id="rId36"/>
    <p:sldId id="337" r:id="rId37"/>
    <p:sldId id="338" r:id="rId38"/>
    <p:sldId id="317" r:id="rId39"/>
    <p:sldId id="340" r:id="rId40"/>
    <p:sldId id="341" r:id="rId41"/>
    <p:sldId id="275" r:id="rId42"/>
    <p:sldId id="276" r:id="rId43"/>
    <p:sldId id="282" r:id="rId44"/>
    <p:sldId id="281" r:id="rId45"/>
    <p:sldId id="286" r:id="rId46"/>
    <p:sldId id="316" r:id="rId47"/>
    <p:sldId id="332" r:id="rId48"/>
    <p:sldId id="318" r:id="rId49"/>
    <p:sldId id="319" r:id="rId50"/>
    <p:sldId id="320" r:id="rId51"/>
    <p:sldId id="321" r:id="rId52"/>
    <p:sldId id="322" r:id="rId53"/>
    <p:sldId id="323" r:id="rId54"/>
    <p:sldId id="261" r:id="rId55"/>
    <p:sldId id="262" r:id="rId56"/>
    <p:sldId id="263" r:id="rId57"/>
    <p:sldId id="271" r:id="rId58"/>
    <p:sldId id="270" r:id="rId59"/>
    <p:sldId id="272" r:id="rId60"/>
    <p:sldId id="273" r:id="rId61"/>
    <p:sldId id="274" r:id="rId62"/>
    <p:sldId id="285"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p:cViewPr varScale="1">
        <p:scale>
          <a:sx n="121" d="100"/>
          <a:sy n="121" d="100"/>
        </p:scale>
        <p:origin x="1400"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60</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 y="8313"/>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5262979" cy="646331"/>
          </a:xfrm>
          <a:prstGeom prst="rect">
            <a:avLst/>
          </a:prstGeom>
        </p:spPr>
        <p:txBody>
          <a:bodyPr wrap="none">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一</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——Hadoop</a:t>
            </a:r>
            <a:endParaRPr lang="zh-CN" altLang="en-US" sz="3600">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F97108C9-3031-144E-A369-6306F22F196A}"/>
              </a:ext>
            </a:extLst>
          </p:cNvPr>
          <p:cNvSpPr txBox="1"/>
          <p:nvPr/>
        </p:nvSpPr>
        <p:spPr>
          <a:xfrm>
            <a:off x="4711037" y="2400767"/>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能做什么</a:t>
            </a:r>
            <a:endParaRPr lang="en-US" altLang="ja-JP">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49A9E820-835F-DB4A-8F1D-AB7CACF0843E}"/>
              </a:ext>
            </a:extLst>
          </p:cNvPr>
          <p:cNvSpPr txBox="1"/>
          <p:nvPr/>
        </p:nvSpPr>
        <p:spPr>
          <a:xfrm>
            <a:off x="4711037" y="3640291"/>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三</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安装</a:t>
            </a:r>
            <a:r>
              <a:rPr lang="en-US" altLang="ja-JP">
                <a:latin typeface="SimSun" panose="02010600030101010101" pitchFamily="2" charset="-122"/>
                <a:ea typeface="SimSun" panose="02010600030101010101" pitchFamily="2" charset="-122"/>
              </a:rPr>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4711037" y="4879815"/>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五</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业务场景</a:t>
            </a:r>
            <a:endParaRPr lang="en-US" altLang="ja-JP">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4711037" y="3020529"/>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D818CD3-F34A-A348-9210-0911BEDE0D87}"/>
              </a:ext>
            </a:extLst>
          </p:cNvPr>
          <p:cNvSpPr txBox="1"/>
          <p:nvPr/>
        </p:nvSpPr>
        <p:spPr>
          <a:xfrm>
            <a:off x="4711037" y="4260053"/>
            <a:ext cx="168507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四</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HelloWord</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225190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409269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1166948" y="141260"/>
            <a:ext cx="5109091"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ja-JP" altLang="en-US" sz="2400"/>
              <a:t>数据架构演变</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什么是大数据</a:t>
            </a:r>
            <a:endParaRPr lang="en-US" altLang="ja-JP" sz="24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884151" y="764166"/>
            <a:ext cx="2045753"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683854" y="1293705"/>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683854" y="1894912"/>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683854" y="3188617"/>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latin typeface="SimSun" panose="02010600030101010101" pitchFamily="2" charset="-122"/>
                <a:ea typeface="SimSun" panose="02010600030101010101" pitchFamily="2" charset="-122"/>
              </a:rPr>
              <a:t>1 </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683854" y="4549153"/>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481475" y="676926"/>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683854" y="6022290"/>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在过去几年里，大数据的定义又新增加了两个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Tree>
    <p:extLst>
      <p:ext uri="{BB962C8B-B14F-4D97-AF65-F5344CB8AC3E}">
        <p14:creationId xmlns:p14="http://schemas.microsoft.com/office/powerpoint/2010/main" val="296958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1166949" y="182395"/>
            <a:ext cx="5416868"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ja-JP" altLang="en-US" sz="2400"/>
              <a:t>数据架构演变</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大数据处理过程</a:t>
            </a:r>
            <a:endParaRPr lang="en-US" altLang="ja-JP" sz="24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782712" y="920298"/>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782712" y="2397626"/>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782712" y="3936451"/>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782712" y="5198277"/>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9427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937317" y="887526"/>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1071154" y="164965"/>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461553" y="589058"/>
            <a:ext cx="9344297" cy="1200329"/>
          </a:xfrm>
          <a:prstGeom prst="rect">
            <a:avLst/>
          </a:prstGeom>
        </p:spPr>
        <p:txBody>
          <a:bodyPr wrap="square">
            <a:spAutoFit/>
          </a:bodyPr>
          <a:lstStyle/>
          <a:p>
            <a:r>
              <a:rPr lang="en-US" b="0" i="0">
                <a:solidFill>
                  <a:srgbClr val="3D464D"/>
                </a:solidFill>
                <a:effectLst/>
                <a:latin typeface="SimSun" panose="02010600030101010101" pitchFamily="2" charset="-122"/>
                <a:ea typeface="SimSun" panose="02010600030101010101" pitchFamily="2" charset="-122"/>
              </a:rPr>
              <a:t>Hadoop Distribute File System </a:t>
            </a:r>
            <a:r>
              <a:rPr lang="ja-JP" altLang="en-US" b="0" i="0">
                <a:solidFill>
                  <a:srgbClr val="3D464D"/>
                </a:solidFill>
                <a:effectLst/>
                <a:latin typeface="SimSun" panose="02010600030101010101" pitchFamily="2" charset="-122"/>
                <a:ea typeface="SimSun" panose="02010600030101010101" pitchFamily="2" charset="-122"/>
              </a:rPr>
              <a:t>的简称，也就是</a:t>
            </a:r>
            <a:r>
              <a:rPr lang="en-US" b="0" i="0">
                <a:solidFill>
                  <a:srgbClr val="3D464D"/>
                </a:solidFill>
                <a:effectLst/>
                <a:latin typeface="SimSun" panose="02010600030101010101" pitchFamily="2" charset="-122"/>
                <a:ea typeface="SimSun" panose="02010600030101010101" pitchFamily="2" charset="-122"/>
              </a:rPr>
              <a:t>Hadoop</a:t>
            </a:r>
            <a:r>
              <a:rPr lang="ja-JP" altLang="en-US" b="0"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461553" y="1789387"/>
            <a:ext cx="9640389" cy="646331"/>
          </a:xfrm>
          <a:prstGeom prst="rect">
            <a:avLst/>
          </a:prstGeom>
        </p:spPr>
        <p:txBody>
          <a:bodyPr wrap="square">
            <a:spAutoFit/>
          </a:bodyPr>
          <a:lstStyle/>
          <a:p>
            <a:r>
              <a:rPr lang="ja-JP" altLang="en-US" b="0" i="0">
                <a:solidFill>
                  <a:srgbClr val="323232"/>
                </a:solidFill>
                <a:effectLst/>
                <a:latin typeface="SimSun" panose="02010600030101010101" pitchFamily="2" charset="-122"/>
                <a:ea typeface="SimSun" panose="02010600030101010101" pitchFamily="2" charset="-122"/>
              </a:rPr>
              <a:t>一个 </a:t>
            </a:r>
            <a:r>
              <a:rPr lang="en-US" b="0" i="0">
                <a:solidFill>
                  <a:srgbClr val="323232"/>
                </a:solidFill>
                <a:effectLst/>
                <a:latin typeface="SimSun" panose="02010600030101010101" pitchFamily="2" charset="-122"/>
                <a:ea typeface="SimSun" panose="02010600030101010101" pitchFamily="2" charset="-122"/>
              </a:rPr>
              <a:t>HDFS </a:t>
            </a:r>
            <a:r>
              <a:rPr lang="ja-JP" altLang="en-US" b="0"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b="0"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将数据作为块</a:t>
            </a:r>
            <a:r>
              <a:rPr lang="en-US" altLang="ja-JP" b="0"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14697" y="105429"/>
            <a:ext cx="376256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基本概念</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940526" y="677818"/>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940525" y="2544642"/>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940525" y="3343862"/>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940526" y="4152562"/>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1227909" y="191588"/>
            <a:ext cx="2646878" cy="461665"/>
          </a:xfrm>
          <a:prstGeom prst="rect">
            <a:avLst/>
          </a:prstGeom>
          <a:noFill/>
        </p:spPr>
        <p:txBody>
          <a:bodyPr wrap="none" rtlCol="0">
            <a:spAutoFit/>
          </a:bodyPr>
          <a:lstStyle/>
          <a:p>
            <a:r>
              <a:rPr lang="ja-JP" altLang="en-US" sz="2400"/>
              <a:t>一</a:t>
            </a:r>
            <a:r>
              <a:rPr lang="zh-CN" altLang="en-US" sz="2400"/>
              <a:t>、</a:t>
            </a:r>
            <a:r>
              <a:rPr lang="ja-JP" altLang="en-US" sz="2400"/>
              <a:t>数据架构演变</a:t>
            </a:r>
            <a:endParaRPr lang="en-US" altLang="ja-JP" sz="2400"/>
          </a:p>
        </p:txBody>
      </p:sp>
      <p:sp>
        <p:nvSpPr>
          <p:cNvPr id="3" name="TextBox 2">
            <a:extLst>
              <a:ext uri="{FF2B5EF4-FFF2-40B4-BE49-F238E27FC236}">
                <a16:creationId xmlns:a16="http://schemas.microsoft.com/office/drawing/2014/main" id="{744AE07C-0B12-4145-9FA8-E8B7804A1E3F}"/>
              </a:ext>
            </a:extLst>
          </p:cNvPr>
          <p:cNvSpPr txBox="1"/>
          <p:nvPr/>
        </p:nvSpPr>
        <p:spPr>
          <a:xfrm>
            <a:off x="2055050" y="1887926"/>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69472" y="2620687"/>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581286" y="2604713"/>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9130778" y="1887926"/>
            <a:ext cx="1338828" cy="369332"/>
          </a:xfrm>
          <a:prstGeom prst="rect">
            <a:avLst/>
          </a:prstGeom>
          <a:noFill/>
        </p:spPr>
        <p:txBody>
          <a:bodyPr wrap="none" rtlCol="0">
            <a:spAutoFit/>
          </a:bodyPr>
          <a:lstStyle/>
          <a:p>
            <a:r>
              <a:rPr lang="ja-JP" altLang="en-US"/>
              <a:t>微服务架构</a:t>
            </a:r>
            <a:endParaRPr lang="en-US"/>
          </a:p>
        </p:txBody>
      </p:sp>
    </p:spTree>
    <p:extLst>
      <p:ext uri="{BB962C8B-B14F-4D97-AF65-F5344CB8AC3E}">
        <p14:creationId xmlns:p14="http://schemas.microsoft.com/office/powerpoint/2010/main" val="39178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的备份机制</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557349" y="720077"/>
            <a:ext cx="9866811"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557349" y="1696117"/>
            <a:ext cx="10040982" cy="1477328"/>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a:latin typeface="SimSun" panose="02010600030101010101" pitchFamily="2" charset="-122"/>
                <a:ea typeface="SimSun" panose="02010600030101010101" pitchFamily="2" charset="-122"/>
              </a:rPr>
              <a:t>namenode(</a:t>
            </a:r>
            <a:r>
              <a:rPr lang="en-US">
                <a:solidFill>
                  <a:srgbClr val="FF0000"/>
                </a:solidFill>
                <a:latin typeface="SimSun" panose="02010600030101010101" pitchFamily="2" charset="-122"/>
                <a:ea typeface="SimSun" panose="02010600030101010101" pitchFamily="2" charset="-122"/>
              </a:rPr>
              <a:t>Secondary namenode</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因此当</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a:solidFill>
                  <a:srgbClr val="FF0000"/>
                </a:solidFill>
                <a:latin typeface="SimSun" panose="02010600030101010101" pitchFamily="2" charset="-122"/>
                <a:ea typeface="SimSun" panose="02010600030101010101" pitchFamily="2" charset="-122"/>
              </a:rPr>
              <a:t>Secondary</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a:latin typeface="SimSun" panose="02010600030101010101" pitchFamily="2" charset="-122"/>
                <a:ea typeface="SimSun" panose="02010600030101010101" pitchFamily="2" charset="-122"/>
              </a:rPr>
              <a:t>Namenode。 </a:t>
            </a:r>
          </a:p>
        </p:txBody>
      </p:sp>
    </p:spTree>
    <p:extLst>
      <p:ext uri="{BB962C8B-B14F-4D97-AF65-F5344CB8AC3E}">
        <p14:creationId xmlns:p14="http://schemas.microsoft.com/office/powerpoint/2010/main" val="140932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505302" y="3139434"/>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409302" y="486230"/>
            <a:ext cx="10380618"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Active NameNode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Standby NameNode：</a:t>
            </a:r>
            <a:r>
              <a:rPr lang="ja-JP" altLang="en-US" b="0" i="0">
                <a:solidFill>
                  <a:srgbClr val="323232"/>
                </a:solidFill>
                <a:effectLst/>
                <a:latin typeface="SimSun" panose="02010600030101010101" pitchFamily="2" charset="-122"/>
                <a:ea typeface="SimSun" panose="02010600030101010101" pitchFamily="2" charset="-122"/>
              </a:rPr>
              <a:t>两台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409302" y="1218780"/>
            <a:ext cx="10624457"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A&amp;S NameNode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409302" y="1951331"/>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a:latin typeface="SimSun" panose="02010600030101010101" pitchFamily="2" charset="-122"/>
                <a:ea typeface="SimSun" panose="02010600030101010101" pitchFamily="2" charset="-122"/>
              </a:rPr>
              <a:t>namenode</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409302" y="2683882"/>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409302" y="3238221"/>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a:solidFill>
                  <a:srgbClr val="FF0000"/>
                </a:solidFill>
                <a:latin typeface="SimSun" panose="02010600030101010101" pitchFamily="2" charset="-122"/>
                <a:ea typeface="SimSun" panose="02010600030101010101" pitchFamily="2" charset="-122"/>
              </a:rPr>
              <a:t>QJM</a:t>
            </a:r>
            <a:r>
              <a:rPr lang="zh-CN" altLang="en-US">
                <a:solidFill>
                  <a:srgbClr val="FF0000"/>
                </a:solidFill>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ZK</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61CFA9B3-6A96-3D4A-9A6F-50331E070197}"/>
              </a:ext>
            </a:extLst>
          </p:cNvPr>
          <p:cNvSpPr/>
          <p:nvPr/>
        </p:nvSpPr>
        <p:spPr>
          <a:xfrm>
            <a:off x="5869576" y="6575709"/>
            <a:ext cx="8212183" cy="276999"/>
          </a:xfrm>
          <a:prstGeom prst="rect">
            <a:avLst/>
          </a:prstGeom>
        </p:spPr>
        <p:txBody>
          <a:bodyPr wrap="square">
            <a:spAutoFit/>
          </a:bodyPr>
          <a:lstStyle/>
          <a:p>
            <a:r>
              <a:rPr lang="en-US" sz="1200"/>
              <a:t>https://www.ibm.com/developerworks/cn/opensource/os-cn-hadoop-name-node/index.html</a:t>
            </a:r>
          </a:p>
        </p:txBody>
      </p:sp>
    </p:spTree>
    <p:extLst>
      <p:ext uri="{BB962C8B-B14F-4D97-AF65-F5344CB8AC3E}">
        <p14:creationId xmlns:p14="http://schemas.microsoft.com/office/powerpoint/2010/main" val="237129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66949" y="102830"/>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1166949" y="605847"/>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1166950" y="109692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a:latin typeface="SimSun" panose="02010600030101010101" pitchFamily="2" charset="-122"/>
                <a:ea typeface="SimSun" panose="02010600030101010101" pitchFamily="2" charset="-122"/>
              </a:rPr>
              <a:t>(</a:t>
            </a:r>
            <a:r>
              <a:rPr lang="en-US" b="0" i="0">
                <a:solidFill>
                  <a:srgbClr val="FF0000"/>
                </a:solidFill>
                <a:effectLst/>
                <a:latin typeface="SimSun" panose="02010600030101010101" pitchFamily="2" charset="-122"/>
                <a:ea typeface="SimSun" panose="02010600030101010101" pitchFamily="2" charset="-122"/>
              </a:rPr>
              <a:t>FailoverController</a:t>
            </a:r>
            <a:r>
              <a:rPr lang="en-US" b="0" i="0">
                <a:solidFill>
                  <a:srgbClr val="323232"/>
                </a:solidFill>
                <a:effectLst/>
                <a:latin typeface="SimSun" panose="02010600030101010101" pitchFamily="2" charset="-122"/>
                <a:ea typeface="SimSun" panose="02010600030101010101" pitchFamily="2" charset="-122"/>
              </a:rPr>
              <a:t>)</a:t>
            </a:r>
            <a:r>
              <a:rPr lang="zh-CN" altLang="en-US" b="0" i="0">
                <a:solidFill>
                  <a:srgbClr val="323232"/>
                </a:solidFill>
                <a:effectLst/>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a:solidFill>
                  <a:srgbClr val="323232"/>
                </a:solidFill>
                <a:effectLst/>
                <a:latin typeface="SimSun" panose="02010600030101010101" pitchFamily="2" charset="-122"/>
                <a:ea typeface="SimSun" panose="02010600030101010101" pitchFamily="2" charset="-122"/>
              </a:rPr>
              <a:t>FailoverController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a:solidFill>
                  <a:srgbClr val="323232"/>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1166949" y="2090172"/>
            <a:ext cx="4455066" cy="369332"/>
          </a:xfrm>
          <a:prstGeom prst="rect">
            <a:avLst/>
          </a:prstGeom>
        </p:spPr>
        <p:txBody>
          <a:bodyPr wrap="non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FF0000"/>
                </a:solidFill>
                <a:effectLst/>
                <a:latin typeface="SimSun" panose="02010600030101010101" pitchFamily="2" charset="-122"/>
                <a:ea typeface="SimSun" panose="02010600030101010101" pitchFamily="2" charset="-122"/>
              </a:rPr>
              <a:t>ZooKeeper</a:t>
            </a:r>
            <a:endParaRPr lang="en-US">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接口的方法，对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0" i="0">
              <a:solidFill>
                <a:srgbClr val="323232"/>
              </a:solidFill>
              <a:effectLst/>
              <a:latin typeface="SimSun" panose="02010600030101010101" pitchFamily="2" charset="-122"/>
              <a:ea typeface="SimSun" panose="02010600030101010101" pitchFamily="2" charset="-122"/>
            </a:endParaRPr>
          </a:p>
          <a:p>
            <a:pPr fontAlgn="base"/>
            <a:endParaRPr lang="en-US" sz="1200">
              <a:solidFill>
                <a:srgbClr val="323232"/>
              </a:solidFill>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2.</a:t>
            </a: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如果检测到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的健康状态发生变化，会回调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3.</a:t>
            </a:r>
            <a:r>
              <a:rPr lang="ja-JP" altLang="en-US" sz="1200" b="0" i="0">
                <a:solidFill>
                  <a:srgbClr val="323232"/>
                </a:solidFill>
                <a:effectLst/>
                <a:latin typeface="SimSun" panose="02010600030101010101" pitchFamily="2" charset="-122"/>
                <a:ea typeface="SimSun" panose="02010600030101010101" pitchFamily="2" charset="-122"/>
              </a:rPr>
              <a:t>如果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4.</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与 </a:t>
            </a:r>
            <a:r>
              <a:rPr lang="en-US" sz="1200" b="0" i="0">
                <a:solidFill>
                  <a:srgbClr val="323232"/>
                </a:solidFill>
                <a:effectLst/>
                <a:latin typeface="SimSun" panose="02010600030101010101" pitchFamily="2" charset="-122"/>
                <a:ea typeface="SimSun" panose="02010600030101010101" pitchFamily="2" charset="-122"/>
              </a:rPr>
              <a:t>Zookeeper </a:t>
            </a:r>
            <a:r>
              <a:rPr lang="ja-JP" altLang="en-US" sz="1200" b="0"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5.</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在主备选举完成后，会回调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的相应方法来通知当前的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成为主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或备 </a:t>
            </a:r>
            <a:r>
              <a:rPr lang="en-US" sz="1200" b="0" i="0">
                <a:solidFill>
                  <a:srgbClr val="323232"/>
                </a:solidFill>
                <a:effectLst/>
                <a:latin typeface="SimSun" panose="02010600030101010101" pitchFamily="2" charset="-122"/>
                <a:ea typeface="SimSun" panose="02010600030101010101" pitchFamily="2" charset="-122"/>
              </a:rPr>
              <a:t>NameNode。</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6.</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接口的方法将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转换为 </a:t>
            </a:r>
            <a:r>
              <a:rPr lang="en-US" sz="1200" b="0" i="0">
                <a:solidFill>
                  <a:srgbClr val="323232"/>
                </a:solidFill>
                <a:effectLst/>
                <a:latin typeface="SimSun" panose="02010600030101010101" pitchFamily="2" charset="-122"/>
                <a:ea typeface="SimSun" panose="02010600030101010101" pitchFamily="2" charset="-122"/>
              </a:rPr>
              <a:t>Active </a:t>
            </a:r>
            <a:r>
              <a:rPr lang="ja-JP" altLang="en-US" sz="1200" b="0" i="0">
                <a:solidFill>
                  <a:srgbClr val="323232"/>
                </a:solidFill>
                <a:effectLst/>
                <a:latin typeface="SimSun" panose="02010600030101010101" pitchFamily="2" charset="-122"/>
                <a:ea typeface="SimSun" panose="02010600030101010101" pitchFamily="2" charset="-122"/>
              </a:rPr>
              <a:t>状态或 </a:t>
            </a:r>
            <a:r>
              <a:rPr lang="en-US" sz="1200" b="0" i="0">
                <a:solidFill>
                  <a:srgbClr val="323232"/>
                </a:solidFill>
                <a:effectLst/>
                <a:latin typeface="SimSun" panose="02010600030101010101" pitchFamily="2" charset="-122"/>
                <a:ea typeface="SimSun" panose="02010600030101010101" pitchFamily="2" charset="-122"/>
              </a:rPr>
              <a:t>Standby </a:t>
            </a:r>
            <a:r>
              <a:rPr lang="ja-JP" altLang="en-US" sz="1200" b="0"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a:solidFill>
                  <a:srgbClr val="323232"/>
                </a:solidFill>
                <a:latin typeface="SimSun" panose="02010600030101010101" pitchFamily="2" charset="-122"/>
                <a:ea typeface="SimSun" panose="02010600030101010101" pitchFamily="2" charset="-122"/>
              </a:rPr>
              <a:t>NameNode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8240" y="185053"/>
            <a:ext cx="630332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1053736" y="572839"/>
            <a:ext cx="10668001" cy="1169551"/>
          </a:xfrm>
          <a:prstGeom prst="rect">
            <a:avLst/>
          </a:prstGeom>
        </p:spPr>
        <p:txBody>
          <a:bodyPr wrap="square">
            <a:spAutoFit/>
          </a:bodyPr>
          <a:lstStyle/>
          <a:p>
            <a:pPr fontAlgn="base"/>
            <a:r>
              <a:rPr lang="en-US" sz="1400" b="0" i="0">
                <a:solidFill>
                  <a:srgbClr val="FF0000"/>
                </a:solidFill>
                <a:effectLst/>
                <a:latin typeface="SimSun" panose="02010600030101010101" pitchFamily="2" charset="-122"/>
                <a:ea typeface="SimSun" panose="02010600030101010101" pitchFamily="2" charset="-122"/>
              </a:rPr>
              <a:t>FSEditLog</a:t>
            </a:r>
            <a:r>
              <a:rPr lang="en-US" sz="1400" b="0" i="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a:solidFill>
                  <a:srgbClr val="323232"/>
                </a:solidFill>
                <a:effectLst/>
                <a:latin typeface="SimSun" panose="02010600030101010101" pitchFamily="2" charset="-122"/>
                <a:ea typeface="SimSun" panose="02010600030101010101" pitchFamily="2" charset="-122"/>
              </a:rPr>
              <a:t>NameNode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a:solidFill>
                  <a:srgbClr val="FF0000"/>
                </a:solidFill>
                <a:effectLst/>
                <a:latin typeface="SimSun" panose="02010600030101010101" pitchFamily="2" charset="-122"/>
                <a:ea typeface="SimSun" panose="02010600030101010101" pitchFamily="2" charset="-122"/>
              </a:rPr>
              <a:t>JournalSet</a:t>
            </a:r>
            <a:r>
              <a:rPr lang="en-US" sz="1400" b="0" i="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a:solidFill>
                  <a:srgbClr val="323232"/>
                </a:solidFill>
                <a:effectLst/>
                <a:latin typeface="SimSun" panose="02010600030101010101" pitchFamily="2" charset="-122"/>
                <a:ea typeface="SimSun" panose="02010600030101010101" pitchFamily="2" charset="-122"/>
              </a:rPr>
              <a:t>JournalManager，</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a:solidFill>
                  <a:srgbClr val="323232"/>
                </a:solidFill>
                <a:effectLst/>
                <a:latin typeface="SimSun" panose="02010600030101010101" pitchFamily="2" charset="-122"/>
                <a:ea typeface="SimSun" panose="02010600030101010101" pitchFamily="2" charset="-122"/>
              </a:rPr>
              <a:t>FileJournalManager，</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a:solidFill>
                  <a:srgbClr val="323232"/>
                </a:solidFill>
                <a:effectLst/>
                <a:latin typeface="SimSun" panose="02010600030101010101" pitchFamily="2" charset="-122"/>
                <a:ea typeface="SimSun" panose="02010600030101010101" pitchFamily="2" charset="-122"/>
              </a:rPr>
              <a:t>QuorumJournalManager，</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a:solidFill>
                  <a:srgbClr val="323232"/>
                </a:solidFill>
                <a:effectLst/>
                <a:latin typeface="SimSun" panose="02010600030101010101" pitchFamily="2" charset="-122"/>
                <a:ea typeface="SimSun" panose="02010600030101010101" pitchFamily="2" charset="-122"/>
              </a:rPr>
              <a:t>FSEditLog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a:solidFill>
                  <a:srgbClr val="323232"/>
                </a:solidFill>
                <a:effectLst/>
                <a:latin typeface="SimSun" panose="02010600030101010101" pitchFamily="2" charset="-122"/>
                <a:ea typeface="SimSun" panose="02010600030101010101" pitchFamily="2" charset="-122"/>
              </a:rPr>
              <a:t>JournalSet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a:solidFill>
                  <a:srgbClr val="323232"/>
                </a:solidFill>
                <a:effectLst/>
                <a:latin typeface="SimSun" panose="02010600030101010101" pitchFamily="2" charset="-122"/>
                <a:ea typeface="SimSun" panose="02010600030101010101" pitchFamily="2" charset="-122"/>
              </a:rPr>
              <a:t>FileJournalManager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a:solidFill>
                  <a:srgbClr val="323232"/>
                </a:solidFill>
                <a:effectLst/>
                <a:latin typeface="SimSun" panose="02010600030101010101" pitchFamily="2" charset="-122"/>
                <a:ea typeface="SimSun" panose="02010600030101010101" pitchFamily="2" charset="-122"/>
              </a:rPr>
              <a:t>QuorumJournalManager。</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1053734" y="2234137"/>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1053735" y="1716508"/>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8240" y="0"/>
            <a:ext cx="3672800"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二</a:t>
            </a:r>
            <a:r>
              <a:rPr lang="zh-CN" altLang="en-US" sz="1600">
                <a:latin typeface="SimSun" panose="02010600030101010101" pitchFamily="2" charset="-122"/>
                <a:ea typeface="SimSun" panose="02010600030101010101" pitchFamily="2" charset="-122"/>
              </a:rPr>
              <a:t>、</a:t>
            </a:r>
            <a:r>
              <a:rPr lang="en-US" altLang="zh-CN"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原理</a:t>
            </a:r>
            <a:r>
              <a:rPr lang="en-US" altLang="zh-CN" sz="1600">
                <a:latin typeface="SimSun" panose="02010600030101010101" pitchFamily="2" charset="-122"/>
                <a:ea typeface="SimSun" panose="02010600030101010101" pitchFamily="2" charset="-122"/>
              </a:rPr>
              <a:t>——HDFS</a:t>
            </a:r>
            <a:r>
              <a:rPr lang="ja-JP" altLang="en-US" sz="1600">
                <a:latin typeface="SimSun" panose="02010600030101010101" pitchFamily="2" charset="-122"/>
                <a:ea typeface="SimSun" panose="02010600030101010101" pitchFamily="2" charset="-122"/>
              </a:rPr>
              <a:t>数据流</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读取</a:t>
            </a:r>
            <a:endParaRPr lang="en-US" sz="16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418011" y="390368"/>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a:solidFill>
                  <a:srgbClr val="3D464D"/>
                </a:solidFill>
                <a:effectLst/>
                <a:latin typeface="SimSun" panose="02010600030101010101" pitchFamily="2" charset="-122"/>
                <a:ea typeface="SimSun" panose="02010600030101010101" pitchFamily="2" charset="-122"/>
              </a:rPr>
              <a:t>block， 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a:solidFill>
                  <a:srgbClr val="3D464D"/>
                </a:solidFill>
                <a:effectLst/>
                <a:latin typeface="SimSun" panose="02010600030101010101" pitchFamily="2" charset="-122"/>
                <a:ea typeface="SimSun" panose="02010600030101010101" pitchFamily="2" charset="-122"/>
              </a:rPr>
              <a:t>DataNode，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b="0" i="0">
                <a:solidFill>
                  <a:srgbClr val="3D464D"/>
                </a:solidFill>
                <a:effectLst/>
                <a:latin typeface="SimSun" panose="02010600030101010101" pitchFamily="2" charset="-122"/>
                <a:ea typeface="SimSun" panose="02010600030101010101" pitchFamily="2" charset="-122"/>
              </a:rPr>
              <a:t>如果客户端和所连接的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同时它会</a:t>
            </a:r>
            <a:r>
              <a:rPr lang="ja-JP" altLang="en-US" sz="1600" b="1" i="0">
                <a:solidFill>
                  <a:srgbClr val="3D464D"/>
                </a:solidFill>
                <a:effectLst/>
                <a:latin typeface="SimSun" panose="02010600030101010101" pitchFamily="2" charset="-122"/>
                <a:ea typeface="SimSun" panose="02010600030101010101" pitchFamily="2" charset="-122"/>
              </a:rPr>
              <a:t>记录这个节点的故障</a:t>
            </a:r>
            <a:r>
              <a:rPr lang="ja-JP" altLang="en-US" sz="1600" b="0" i="0">
                <a:solidFill>
                  <a:srgbClr val="3D464D"/>
                </a:solidFill>
                <a:effectLst/>
                <a:latin typeface="SimSun" panose="02010600030101010101" pitchFamily="2" charset="-122"/>
                <a:ea typeface="SimSun" panose="02010600030101010101" pitchFamily="2" charset="-122"/>
              </a:rPr>
              <a:t>，以免后面再次连接该节点。客户端还会验证从</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传送过来的</a:t>
            </a:r>
            <a:r>
              <a:rPr lang="ja-JP" altLang="en-US" sz="1600" b="1" i="0">
                <a:solidFill>
                  <a:srgbClr val="3D464D"/>
                </a:solidFill>
                <a:effectLst/>
                <a:latin typeface="SimSun" panose="02010600030101010101" pitchFamily="2" charset="-122"/>
                <a:ea typeface="SimSun" panose="02010600030101010101" pitchFamily="2" charset="-122"/>
              </a:rPr>
              <a:t>数据校验和</a:t>
            </a:r>
            <a:r>
              <a:rPr lang="ja-JP" altLang="en-US" sz="1600" b="0" i="0">
                <a:solidFill>
                  <a:srgbClr val="3D464D"/>
                </a:solidFill>
                <a:effectLst/>
                <a:latin typeface="SimSun" panose="02010600030101010101" pitchFamily="2" charset="-122"/>
                <a:ea typeface="SimSun" panose="02010600030101010101" pitchFamily="2" charset="-122"/>
              </a:rPr>
              <a:t>。如果发现一个损坏块，那么客户端将再尝试从别的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读取数据块，向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报告这个信息，</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也会更新保存的文件信息。</a:t>
            </a:r>
            <a:endParaRPr lang="en-US" sz="16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数据流</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写入</a:t>
            </a:r>
            <a:endParaRPr lang="en-US">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409303" y="469405"/>
            <a:ext cx="10885714" cy="3785652"/>
          </a:xfrm>
          <a:prstGeom prst="rect">
            <a:avLst/>
          </a:prstGeom>
        </p:spPr>
        <p:txBody>
          <a:bodyPr wrap="square">
            <a:spAutoFit/>
          </a:bodyPr>
          <a:lstStyle/>
          <a:p>
            <a:r>
              <a:rPr lang="en-US" altLang="zh-CN" sz="1600" i="0">
                <a:solidFill>
                  <a:srgbClr val="3D464D"/>
                </a:solidFill>
                <a:effectLst/>
                <a:latin typeface="SimSun" panose="02010600030101010101" pitchFamily="2" charset="-122"/>
                <a:ea typeface="SimSun" panose="02010600030101010101" pitchFamily="2" charset="-122"/>
              </a:rPr>
              <a:t>1</a:t>
            </a:r>
            <a:r>
              <a:rPr lang="zh-CN" altLang="en-US" sz="1600" i="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a:solidFill>
                  <a:srgbClr val="333333"/>
                </a:solidFill>
                <a:latin typeface="SimSun" panose="02010600030101010101" pitchFamily="2" charset="-122"/>
                <a:ea typeface="SimSun" panose="02010600030101010101" pitchFamily="2" charset="-122"/>
              </a:rPr>
              <a:t>2</a:t>
            </a:r>
            <a:r>
              <a:rPr lang="zh-CN" altLang="en-US" sz="1600">
                <a:solidFill>
                  <a:srgbClr val="333333"/>
                </a:solidFill>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D464D"/>
                </a:solidFill>
                <a:effectLst/>
                <a:latin typeface="SimSun" panose="02010600030101010101" pitchFamily="2" charset="-122"/>
                <a:ea typeface="SimSun" panose="02010600030101010101" pitchFamily="2" charset="-122"/>
              </a:rPr>
              <a:t>3</a:t>
            </a:r>
            <a:r>
              <a:rPr lang="zh-CN" altLang="en-US" sz="1600">
                <a:solidFill>
                  <a:srgbClr val="3D464D"/>
                </a:solidFill>
                <a:latin typeface="SimSun" panose="02010600030101010101" pitchFamily="2" charset="-122"/>
                <a:ea typeface="SimSun" panose="02010600030101010101" pitchFamily="2" charset="-122"/>
              </a:rPr>
              <a:t>、</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a:solidFill>
                  <a:srgbClr val="333333"/>
                </a:solidFill>
                <a:effectLst/>
                <a:latin typeface="SimSun" panose="02010600030101010101" pitchFamily="2" charset="-122"/>
                <a:ea typeface="SimSun" panose="02010600030101010101" pitchFamily="2" charset="-122"/>
              </a:rPr>
              <a:t>4</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a:solidFill>
                  <a:srgbClr val="FF0000"/>
                </a:solidFill>
                <a:effectLst/>
                <a:latin typeface="SimSun" panose="02010600030101010101" pitchFamily="2" charset="-122"/>
                <a:ea typeface="SimSun" panose="02010600030101010101" pitchFamily="2" charset="-122"/>
              </a:rPr>
              <a:t>data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a:solidFill>
                  <a:srgbClr val="333333"/>
                </a:solidFill>
                <a:effectLst/>
                <a:latin typeface="SimSun" panose="02010600030101010101" pitchFamily="2" charset="-122"/>
                <a:ea typeface="SimSun" panose="02010600030101010101" pitchFamily="2" charset="-122"/>
              </a:rPr>
              <a:t>DataNode。</a:t>
            </a:r>
            <a:endParaRPr lang="en-US" sz="1600" i="0">
              <a:solidFill>
                <a:srgbClr val="3D464D"/>
              </a:solidFill>
              <a:effectLst/>
              <a:latin typeface="SimSun" panose="02010600030101010101" pitchFamily="2" charset="-122"/>
              <a:ea typeface="SimSun" panose="02010600030101010101" pitchFamily="2" charset="-122"/>
            </a:endParaRPr>
          </a:p>
          <a:p>
            <a:r>
              <a:rPr lang="en-US" sz="1600" i="0">
                <a:solidFill>
                  <a:srgbClr val="333333"/>
                </a:solidFill>
                <a:effectLst/>
                <a:latin typeface="SimSun" panose="02010600030101010101" pitchFamily="2" charset="-122"/>
                <a:ea typeface="SimSun" panose="02010600030101010101" pitchFamily="2" charset="-122"/>
              </a:rPr>
              <a:t>5</a:t>
            </a:r>
            <a:r>
              <a:rPr lang="zh-CN" altLang="en-US" sz="1600" i="0">
                <a:solidFill>
                  <a:srgbClr val="333333"/>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a:solidFill>
                  <a:srgbClr val="FF0000"/>
                </a:solidFill>
                <a:effectLst/>
                <a:latin typeface="SimSun" panose="02010600030101010101" pitchFamily="2" charset="-122"/>
                <a:ea typeface="SimSun" panose="02010600030101010101" pitchFamily="2" charset="-122"/>
              </a:rPr>
              <a:t>ask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33333"/>
                </a:solidFill>
                <a:effectLst/>
                <a:latin typeface="SimSun" panose="02010600030101010101" pitchFamily="2" charset="-122"/>
                <a:ea typeface="SimSun" panose="02010600030101010101" pitchFamily="2" charset="-122"/>
              </a:rPr>
              <a:t>6</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2246769"/>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a:solidFill>
                  <a:srgbClr val="333333"/>
                </a:solidFill>
                <a:effectLst/>
                <a:latin typeface="SimSun" panose="02010600030101010101" pitchFamily="2" charset="-122"/>
                <a:ea typeface="SimSun" panose="02010600030101010101" pitchFamily="2" charset="-122"/>
              </a:rPr>
              <a:t>：</a:t>
            </a:r>
            <a:endParaRPr lang="en-US" altLang="zh-CN" sz="1400" i="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a:solidFill>
                  <a:srgbClr val="333333"/>
                </a:solidFill>
                <a:effectLst/>
                <a:latin typeface="SimSun" panose="02010600030101010101" pitchFamily="2" charset="-122"/>
                <a:ea typeface="SimSun" panose="02010600030101010101" pitchFamily="2" charset="-122"/>
              </a:rPr>
              <a:t>nameNode，</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a:solidFill>
                  <a:srgbClr val="333333"/>
                </a:solidFill>
                <a:effectLst/>
                <a:latin typeface="SimSun" panose="02010600030101010101" pitchFamily="2" charset="-122"/>
                <a:ea typeface="SimSun" panose="02010600030101010101" pitchFamily="2" charset="-122"/>
              </a:rPr>
              <a:t>datanode。</a:t>
            </a:r>
            <a:r>
              <a:rPr lang="en-US" sz="1400" i="0">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ja-JP" altLang="en-US" sz="1400" i="0">
              <a:solidFill>
                <a:srgbClr val="3D464D"/>
              </a:solidFill>
              <a:effectLst/>
              <a:latin typeface="SimSun" panose="02010600030101010101" pitchFamily="2" charset="-122"/>
              <a:ea typeface="SimSun" panose="02010600030101010101" pitchFamily="2" charset="-122"/>
            </a:endParaRPr>
          </a:p>
          <a:p>
            <a:br>
              <a:rPr lang="ja-JP" altLang="en-US" sz="1400">
                <a:latin typeface="SimSun" panose="02010600030101010101" pitchFamily="2" charset="-122"/>
                <a:ea typeface="SimSun" panose="02010600030101010101" pitchFamily="2" charset="-122"/>
              </a:rPr>
            </a:br>
            <a:endParaRPr lang="en-US" sz="14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的数据完整性</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E9DF665-159C-F847-A8EA-C4A674A7C099}"/>
              </a:ext>
            </a:extLst>
          </p:cNvPr>
          <p:cNvSpPr/>
          <p:nvPr/>
        </p:nvSpPr>
        <p:spPr>
          <a:xfrm>
            <a:off x="786633" y="631762"/>
            <a:ext cx="2808782" cy="369332"/>
          </a:xfrm>
          <a:prstGeom prst="rect">
            <a:avLst/>
          </a:prstGeom>
        </p:spPr>
        <p:txBody>
          <a:bodyPr wrap="square">
            <a:spAutoFit/>
          </a:bodyPr>
          <a:lstStyle/>
          <a:p>
            <a:r>
              <a:rPr lang="en-US">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循环冗余校验技术</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E5CD6C91-65EF-7246-B657-42DF760A4E7E}"/>
              </a:ext>
            </a:extLst>
          </p:cNvPr>
          <p:cNvSpPr/>
          <p:nvPr/>
        </p:nvSpPr>
        <p:spPr>
          <a:xfrm>
            <a:off x="786633" y="1001094"/>
            <a:ext cx="10377756" cy="1477328"/>
          </a:xfrm>
          <a:prstGeom prst="rect">
            <a:avLst/>
          </a:prstGeom>
        </p:spPr>
        <p:txBody>
          <a:bodyPr wrap="square">
            <a:spAutoFit/>
          </a:bodyPr>
          <a:lstStyle/>
          <a:p>
            <a:r>
              <a:rPr lang="ja-JP" altLang="en-US" i="0">
                <a:effectLst/>
                <a:latin typeface="SimSun" panose="02010600030101010101" pitchFamily="2" charset="-122"/>
                <a:ea typeface="SimSun" panose="02010600030101010101" pitchFamily="2" charset="-122"/>
              </a:rPr>
              <a:t>循环冗余校验（英语：</a:t>
            </a:r>
            <a:r>
              <a:rPr lang="en-US" i="0">
                <a:effectLst/>
                <a:latin typeface="SimSun" panose="02010600030101010101" pitchFamily="2" charset="-122"/>
                <a:ea typeface="SimSun" panose="02010600030101010101" pitchFamily="2" charset="-122"/>
              </a:rPr>
              <a:t>Cyclic redundancy check，</a:t>
            </a:r>
            <a:r>
              <a:rPr lang="ja-JP" altLang="en-US" i="0">
                <a:effectLst/>
                <a:latin typeface="SimSun" panose="02010600030101010101" pitchFamily="2" charset="-122"/>
                <a:ea typeface="SimSun" panose="02010600030101010101" pitchFamily="2" charset="-122"/>
              </a:rPr>
              <a:t>通称“</a:t>
            </a:r>
            <a:r>
              <a:rPr lang="en-US" i="0">
                <a:effectLst/>
                <a:latin typeface="SimSun" panose="02010600030101010101" pitchFamily="2" charset="-122"/>
                <a:ea typeface="SimSun" panose="02010600030101010101" pitchFamily="2" charset="-122"/>
              </a:rPr>
              <a:t>CRC”）</a:t>
            </a:r>
            <a:r>
              <a:rPr lang="ja-JP" altLang="en-US" i="0">
                <a:effectLst/>
                <a:latin typeface="SimSun" panose="02010600030101010101" pitchFamily="2" charset="-122"/>
                <a:ea typeface="SimSun" panose="02010600030101010101" pitchFamily="2" charset="-122"/>
              </a:rPr>
              <a:t>是一种根据网络数据包或</a:t>
            </a:r>
            <a:r>
              <a:rPr lang="ja-JP" altLang="en-US" i="0" u="none" strike="noStrike">
                <a:effectLst/>
                <a:latin typeface="SimSun" panose="02010600030101010101" pitchFamily="2" charset="-122"/>
                <a:ea typeface="SimSun" panose="02010600030101010101" pitchFamily="2" charset="-122"/>
              </a:rPr>
              <a:t>计算机文件</a:t>
            </a:r>
            <a:r>
              <a:rPr lang="ja-JP" altLang="en-US" i="0">
                <a:effectLst/>
                <a:latin typeface="SimSun" panose="02010600030101010101" pitchFamily="2" charset="-122"/>
                <a:ea typeface="SimSun" panose="02010600030101010101" pitchFamily="2" charset="-122"/>
              </a:rPr>
              <a:t>等数据产生简短固定位数校验码的一种</a:t>
            </a:r>
            <a:r>
              <a:rPr lang="ja-JP" altLang="en-US" i="0" u="none" strike="noStrike">
                <a:effectLst/>
                <a:latin typeface="SimSun" panose="02010600030101010101" pitchFamily="2" charset="-122"/>
                <a:ea typeface="SimSun" panose="02010600030101010101" pitchFamily="2" charset="-122"/>
              </a:rPr>
              <a:t>散列函数</a:t>
            </a:r>
            <a:r>
              <a:rPr lang="ja-JP" altLang="en-US" i="0">
                <a:effectLst/>
                <a:latin typeface="SimSun" panose="02010600030101010101" pitchFamily="2" charset="-122"/>
                <a:ea typeface="SimSun" panose="02010600030101010101" pitchFamily="2" charset="-122"/>
              </a:rPr>
              <a:t>，主要用来检测或校验数据传输或者保存后可能出现的错误。生成的数字在传输或者存储之前计算出来并且附加到数据后面，然后接收方进行检验确定数据是否发生变化。一般来说，循环冗余校验的值都是</a:t>
            </a:r>
            <a:r>
              <a:rPr lang="en-US" altLang="ja-JP" i="0">
                <a:solidFill>
                  <a:srgbClr val="FF0000"/>
                </a:solidFill>
                <a:effectLst/>
                <a:latin typeface="SimSun" panose="02010600030101010101" pitchFamily="2" charset="-122"/>
                <a:ea typeface="SimSun" panose="02010600030101010101" pitchFamily="2" charset="-122"/>
              </a:rPr>
              <a:t>32</a:t>
            </a:r>
            <a:r>
              <a:rPr lang="ja-JP" altLang="en-US" i="0">
                <a:solidFill>
                  <a:srgbClr val="FF0000"/>
                </a:solidFill>
                <a:effectLst/>
                <a:latin typeface="SimSun" panose="02010600030101010101" pitchFamily="2" charset="-122"/>
                <a:ea typeface="SimSun" panose="02010600030101010101" pitchFamily="2" charset="-122"/>
              </a:rPr>
              <a:t>位</a:t>
            </a:r>
            <a:r>
              <a:rPr lang="ja-JP" altLang="en-US" i="0">
                <a:effectLst/>
                <a:latin typeface="SimSun" panose="02010600030101010101" pitchFamily="2" charset="-122"/>
                <a:ea typeface="SimSun" panose="02010600030101010101" pitchFamily="2" charset="-122"/>
              </a:rPr>
              <a:t>的整数。由于本函数易于用二进制的</a:t>
            </a:r>
            <a:r>
              <a:rPr lang="ja-JP" altLang="en-US" i="0" u="none" strike="noStrike">
                <a:effectLst/>
                <a:latin typeface="SimSun" panose="02010600030101010101" pitchFamily="2" charset="-122"/>
                <a:ea typeface="SimSun" panose="02010600030101010101" pitchFamily="2" charset="-122"/>
              </a:rPr>
              <a:t>计算机硬件</a:t>
            </a:r>
            <a:r>
              <a:rPr lang="ja-JP" altLang="en-US" i="0">
                <a:effectLst/>
                <a:latin typeface="SimSun" panose="02010600030101010101" pitchFamily="2" charset="-122"/>
                <a:ea typeface="SimSun" panose="02010600030101010101" pitchFamily="2" charset="-122"/>
              </a:rPr>
              <a:t>使用、容易进行数学分析并且尤其善于检测传输通道干扰引起的错误，因此获得广泛应用。</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381A8BA7-848E-2B40-8B5D-348D7D149EA7}"/>
              </a:ext>
            </a:extLst>
          </p:cNvPr>
          <p:cNvSpPr/>
          <p:nvPr/>
        </p:nvSpPr>
        <p:spPr>
          <a:xfrm>
            <a:off x="786633" y="2627483"/>
            <a:ext cx="10273253" cy="923330"/>
          </a:xfrm>
          <a:prstGeom prst="rect">
            <a:avLst/>
          </a:prstGeom>
        </p:spPr>
        <p:txBody>
          <a:bodyPr wrap="square">
            <a:spAutoFit/>
          </a:bodyPr>
          <a:lstStyle/>
          <a:p>
            <a:r>
              <a:rPr lang="en-US" i="0">
                <a:effectLst/>
                <a:latin typeface="SimSun" panose="02010600030101010101" pitchFamily="2" charset="-122"/>
                <a:ea typeface="SimSun" panose="02010600030101010101" pitchFamily="2" charset="-122"/>
              </a:rPr>
              <a:t>HDFS</a:t>
            </a:r>
            <a:r>
              <a:rPr lang="zh-CN" altLang="en-US" i="0">
                <a:effectLst/>
                <a:latin typeface="SimSun" panose="02010600030101010101" pitchFamily="2" charset="-122"/>
                <a:ea typeface="SimSun" panose="02010600030101010101" pitchFamily="2" charset="-122"/>
              </a:rPr>
              <a:t> </a:t>
            </a:r>
            <a:r>
              <a:rPr lang="ja-JP" altLang="en-US" i="0">
                <a:effectLst/>
                <a:latin typeface="SimSun" panose="02010600030101010101" pitchFamily="2" charset="-122"/>
                <a:ea typeface="SimSun" panose="02010600030101010101" pitchFamily="2" charset="-122"/>
              </a:rPr>
              <a:t>会用一个变体</a:t>
            </a:r>
            <a:r>
              <a:rPr lang="en-US" altLang="ja-JP" i="0">
                <a:solidFill>
                  <a:srgbClr val="FF0000"/>
                </a:solidFill>
                <a:effectLst/>
                <a:latin typeface="SimSun" panose="02010600030101010101" pitchFamily="2" charset="-122"/>
                <a:ea typeface="SimSun" panose="02010600030101010101" pitchFamily="2" charset="-122"/>
              </a:rPr>
              <a:t>CRC-32C</a:t>
            </a:r>
            <a:r>
              <a:rPr lang="ja-JP" altLang="en-US" i="0">
                <a:effectLst/>
                <a:latin typeface="SimSun" panose="02010600030101010101" pitchFamily="2" charset="-122"/>
                <a:ea typeface="SimSun" panose="02010600030101010101" pitchFamily="2" charset="-122"/>
              </a:rPr>
              <a:t>对写入的所有数据计算校验和，并在读取数据时验证校验和。他针对每个由</a:t>
            </a:r>
            <a:r>
              <a:rPr lang="en-US" i="0">
                <a:effectLst/>
                <a:latin typeface="SimSun" panose="02010600030101010101" pitchFamily="2" charset="-122"/>
                <a:ea typeface="SimSun" panose="02010600030101010101" pitchFamily="2" charset="-122"/>
              </a:rPr>
              <a:t>dfs.bytes-per-checksum</a:t>
            </a:r>
            <a:r>
              <a:rPr lang="ja-JP" altLang="en-US" i="0">
                <a:effectLst/>
                <a:latin typeface="SimSun" panose="02010600030101010101" pitchFamily="2" charset="-122"/>
                <a:ea typeface="SimSun" panose="02010600030101010101" pitchFamily="2" charset="-122"/>
              </a:rPr>
              <a:t>指定字节的数据计算校验和。默认情况下为</a:t>
            </a:r>
            <a:r>
              <a:rPr lang="en-US" altLang="ja-JP" i="0">
                <a:effectLst/>
                <a:latin typeface="SimSun" panose="02010600030101010101" pitchFamily="2" charset="-122"/>
                <a:ea typeface="SimSun" panose="02010600030101010101" pitchFamily="2" charset="-122"/>
              </a:rPr>
              <a:t>512</a:t>
            </a:r>
            <a:r>
              <a:rPr lang="ja-JP" altLang="en-US" i="0">
                <a:effectLst/>
                <a:latin typeface="SimSun" panose="02010600030101010101" pitchFamily="2" charset="-122"/>
                <a:ea typeface="SimSun" panose="02010600030101010101" pitchFamily="2" charset="-122"/>
              </a:rPr>
              <a:t>个字节，由于</a:t>
            </a:r>
            <a:r>
              <a:rPr lang="en-US" i="0">
                <a:effectLst/>
                <a:latin typeface="SimSun" panose="02010600030101010101" pitchFamily="2" charset="-122"/>
                <a:ea typeface="SimSun" panose="02010600030101010101" pitchFamily="2" charset="-122"/>
              </a:rPr>
              <a:t>CRC-32</a:t>
            </a:r>
            <a:r>
              <a:rPr lang="ja-JP" altLang="en-US" i="0">
                <a:effectLst/>
                <a:latin typeface="SimSun" panose="02010600030101010101" pitchFamily="2" charset="-122"/>
                <a:ea typeface="SimSun" panose="02010600030101010101" pitchFamily="2" charset="-122"/>
              </a:rPr>
              <a:t>校验和是</a:t>
            </a:r>
            <a:r>
              <a:rPr lang="en-US" altLang="ja-JP" i="0">
                <a:effectLst/>
                <a:latin typeface="SimSun" panose="02010600030101010101" pitchFamily="2" charset="-122"/>
                <a:ea typeface="SimSun" panose="02010600030101010101" pitchFamily="2" charset="-122"/>
              </a:rPr>
              <a:t>4</a:t>
            </a:r>
            <a:r>
              <a:rPr lang="ja-JP" altLang="en-US" i="0">
                <a:effectLst/>
                <a:latin typeface="SimSun" panose="02010600030101010101" pitchFamily="2" charset="-122"/>
                <a:ea typeface="SimSun" panose="02010600030101010101" pitchFamily="2" charset="-122"/>
              </a:rPr>
              <a:t>个字节，所以存储校验和的额外开销低于</a:t>
            </a:r>
            <a:r>
              <a:rPr lang="en-US" altLang="ja-JP" i="0">
                <a:effectLst/>
                <a:latin typeface="SimSun" panose="02010600030101010101" pitchFamily="2" charset="-122"/>
                <a:ea typeface="SimSun" panose="02010600030101010101" pitchFamily="2" charset="-122"/>
              </a:rPr>
              <a:t>1%</a:t>
            </a:r>
            <a:r>
              <a:rPr lang="ja-JP" altLang="en-US" i="0">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92D9CFB8-36C6-D941-B2B0-5436BA52F0BF}"/>
              </a:ext>
            </a:extLst>
          </p:cNvPr>
          <p:cNvSpPr txBox="1"/>
          <p:nvPr/>
        </p:nvSpPr>
        <p:spPr>
          <a:xfrm>
            <a:off x="786633" y="3762103"/>
            <a:ext cx="975299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LocalFileSystem</a:t>
            </a:r>
            <a:r>
              <a:rPr lang="ja-JP" altLang="en-US">
                <a:latin typeface="SimSun" panose="02010600030101010101" pitchFamily="2" charset="-122"/>
                <a:ea typeface="SimSun" panose="02010600030101010101" pitchFamily="2" charset="-122"/>
              </a:rPr>
              <a:t>通过</a:t>
            </a:r>
            <a:r>
              <a:rPr lang="en-US" altLang="ja-JP">
                <a:latin typeface="SimSun" panose="02010600030101010101" pitchFamily="2" charset="-122"/>
                <a:ea typeface="SimSun" panose="02010600030101010101" pitchFamily="2" charset="-122"/>
              </a:rPr>
              <a:t>ChecksumFileSystem(</a:t>
            </a:r>
            <a:r>
              <a:rPr lang="ja-JP" altLang="en-US">
                <a:latin typeface="SimSun" panose="02010600030101010101" pitchFamily="2" charset="-122"/>
                <a:ea typeface="SimSun" panose="02010600030101010101" pitchFamily="2" charset="-122"/>
              </a:rPr>
              <a:t>基于</a:t>
            </a:r>
            <a:r>
              <a:rPr lang="en-US" altLang="ja-JP">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执行客户端的校验和验证</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E3BC3192-D6D8-AA46-A441-6F7659A6D0D0}"/>
              </a:ext>
            </a:extLst>
          </p:cNvPr>
          <p:cNvSpPr txBox="1"/>
          <p:nvPr/>
        </p:nvSpPr>
        <p:spPr>
          <a:xfrm>
            <a:off x="786633" y="4342725"/>
            <a:ext cx="962955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当我们希望禁用</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校验和计算</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我们可以用</a:t>
            </a:r>
            <a:r>
              <a:rPr lang="en-US" altLang="ja-JP">
                <a:latin typeface="SimSun" panose="02010600030101010101" pitchFamily="2" charset="-122"/>
                <a:ea typeface="SimSun" panose="02010600030101010101" pitchFamily="2" charset="-122"/>
              </a:rPr>
              <a:t>RawLocalFileSystem</a:t>
            </a:r>
            <a:r>
              <a:rPr lang="ja-JP" altLang="en-US">
                <a:latin typeface="SimSun" panose="02010600030101010101" pitchFamily="2" charset="-122"/>
                <a:ea typeface="SimSun" panose="02010600030101010101" pitchFamily="2" charset="-122"/>
              </a:rPr>
              <a:t>代替</a:t>
            </a:r>
            <a:r>
              <a:rPr lang="en-US" altLang="ja-JP">
                <a:latin typeface="SimSun" panose="02010600030101010101" pitchFamily="2" charset="-122"/>
                <a:ea typeface="SimSun" panose="02010600030101010101" pitchFamily="2" charset="-122"/>
              </a:rPr>
              <a:t>LocalFileSystem</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992777" y="160373"/>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graphicFrame>
        <p:nvGraphicFramePr>
          <p:cNvPr id="3" name="Table 2">
            <a:extLst>
              <a:ext uri="{FF2B5EF4-FFF2-40B4-BE49-F238E27FC236}">
                <a16:creationId xmlns:a16="http://schemas.microsoft.com/office/drawing/2014/main" id="{EA3B7A04-5180-324A-9497-FF974D8ED203}"/>
              </a:ext>
            </a:extLst>
          </p:cNvPr>
          <p:cNvGraphicFramePr>
            <a:graphicFrameLocks noGrp="1"/>
          </p:cNvGraphicFramePr>
          <p:nvPr>
            <p:extLst>
              <p:ext uri="{D42A27DB-BD31-4B8C-83A1-F6EECF244321}">
                <p14:modId xmlns:p14="http://schemas.microsoft.com/office/powerpoint/2010/main" val="3417173714"/>
              </p:ext>
            </p:extLst>
          </p:nvPr>
        </p:nvGraphicFramePr>
        <p:xfrm>
          <a:off x="992777" y="1143000"/>
          <a:ext cx="10598332" cy="4572000"/>
        </p:xfrm>
        <a:graphic>
          <a:graphicData uri="http://schemas.openxmlformats.org/drawingml/2006/table">
            <a:tbl>
              <a:tblPr firstRow="1" bandRow="1">
                <a:tableStyleId>{5C22544A-7EE6-4342-B048-85BDC9FD1C3A}</a:tableStyleId>
              </a:tblPr>
              <a:tblGrid>
                <a:gridCol w="5299166">
                  <a:extLst>
                    <a:ext uri="{9D8B030D-6E8A-4147-A177-3AD203B41FA5}">
                      <a16:colId xmlns:a16="http://schemas.microsoft.com/office/drawing/2014/main" val="3451648468"/>
                    </a:ext>
                  </a:extLst>
                </a:gridCol>
                <a:gridCol w="5299166">
                  <a:extLst>
                    <a:ext uri="{9D8B030D-6E8A-4147-A177-3AD203B41FA5}">
                      <a16:colId xmlns:a16="http://schemas.microsoft.com/office/drawing/2014/main" val="3961257213"/>
                    </a:ext>
                  </a:extLst>
                </a:gridCol>
              </a:tblGrid>
              <a:tr h="224752">
                <a:tc>
                  <a:txBody>
                    <a:bodyPr/>
                    <a:lstStyle/>
                    <a:p>
                      <a:r>
                        <a:rPr lang="ja-JP" altLang="en-US" sz="1200" b="0">
                          <a:latin typeface="SimSun" panose="02010600030101010101" pitchFamily="2" charset="-122"/>
                          <a:ea typeface="SimSun" panose="02010600030101010101" pitchFamily="2" charset="-122"/>
                        </a:rPr>
                        <a:t>命令</a:t>
                      </a:r>
                      <a:endParaRPr lang="en-US" sz="1200" b="0">
                        <a:latin typeface="SimSun" panose="02010600030101010101" pitchFamily="2" charset="-122"/>
                        <a:ea typeface="SimSun" panose="02010600030101010101" pitchFamily="2" charset="-122"/>
                      </a:endParaRPr>
                    </a:p>
                  </a:txBody>
                  <a:tcPr/>
                </a:tc>
                <a:tc>
                  <a:txBody>
                    <a:bodyPr/>
                    <a:lstStyle/>
                    <a:p>
                      <a:r>
                        <a:rPr lang="ja-JP" altLang="en-US" sz="1200" b="0">
                          <a:latin typeface="SimSun" panose="02010600030101010101" pitchFamily="2" charset="-122"/>
                          <a:ea typeface="SimSun" panose="02010600030101010101" pitchFamily="2" charset="-122"/>
                        </a:rPr>
                        <a:t>说明</a:t>
                      </a:r>
                      <a:endParaRPr lang="en-US" sz="1200" b="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3487947521"/>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Hadoop 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支持的所有命令</a:t>
                      </a:r>
                    </a:p>
                  </a:txBody>
                  <a:tcPr/>
                </a:tc>
                <a:extLst>
                  <a:ext uri="{0D108BD9-81ED-4DB2-BD59-A6C34878D82A}">
                    <a16:rowId xmlns:a16="http://schemas.microsoft.com/office/drawing/2014/main" val="1654501207"/>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-ls</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列出目录及文件信息</a:t>
                      </a:r>
                    </a:p>
                  </a:txBody>
                  <a:tcPr/>
                </a:tc>
                <a:extLst>
                  <a:ext uri="{0D108BD9-81ED-4DB2-BD59-A6C34878D82A}">
                    <a16:rowId xmlns:a16="http://schemas.microsoft.com/office/drawing/2014/main" val="2321596121"/>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-lsr </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循环列出目录、子目录及文件信息</a:t>
                      </a:r>
                    </a:p>
                  </a:txBody>
                  <a:tcPr/>
                </a:tc>
                <a:extLst>
                  <a:ext uri="{0D108BD9-81ED-4DB2-BD59-A6C34878D82A}">
                    <a16:rowId xmlns:a16="http://schemas.microsoft.com/office/drawing/2014/main" val="3530529154"/>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-put ${localFile}  ${hdfsPath}</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将本地文件系统的</a:t>
                      </a:r>
                      <a:r>
                        <a:rPr lang="en-US" sz="1200" b="0" i="0" kern="1200">
                          <a:solidFill>
                            <a:schemeClr val="dk1"/>
                          </a:solidFill>
                          <a:effectLst/>
                          <a:latin typeface="SimSun" panose="02010600030101010101" pitchFamily="2" charset="-122"/>
                          <a:ea typeface="SimSun" panose="02010600030101010101" pitchFamily="2" charset="-122"/>
                          <a:cs typeface="+mn-cs"/>
                        </a:rPr>
                        <a:t>localFile</a:t>
                      </a:r>
                      <a:r>
                        <a:rPr lang="ja-JP" altLang="en-US" sz="1200" b="0" i="0" kern="1200">
                          <a:solidFill>
                            <a:schemeClr val="dk1"/>
                          </a:solidFill>
                          <a:effectLst/>
                          <a:latin typeface="SimSun" panose="02010600030101010101" pitchFamily="2" charset="-122"/>
                          <a:ea typeface="SimSun" panose="02010600030101010101" pitchFamily="2" charset="-122"/>
                          <a:cs typeface="+mn-cs"/>
                        </a:rPr>
                        <a:t>复制到</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文件系统的</a:t>
                      </a:r>
                      <a:r>
                        <a:rPr lang="en-US" sz="1200" b="0" i="0" kern="1200">
                          <a:solidFill>
                            <a:schemeClr val="dk1"/>
                          </a:solidFill>
                          <a:effectLst/>
                          <a:latin typeface="SimSun" panose="02010600030101010101" pitchFamily="2" charset="-122"/>
                          <a:ea typeface="SimSun" panose="02010600030101010101" pitchFamily="2" charset="-122"/>
                          <a:cs typeface="+mn-cs"/>
                        </a:rPr>
                        <a:t>hdfsPath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目录下</a:t>
                      </a:r>
                    </a:p>
                  </a:txBody>
                  <a:tcPr/>
                </a:tc>
                <a:extLst>
                  <a:ext uri="{0D108BD9-81ED-4DB2-BD59-A6C34878D82A}">
                    <a16:rowId xmlns:a16="http://schemas.microsoft.com/office/drawing/2014/main" val="1852613850"/>
                  </a:ext>
                </a:extLst>
              </a:tr>
              <a:tr h="252169">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-get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将</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中的</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复制到本地文件系统中</a:t>
                      </a:r>
                    </a:p>
                  </a:txBody>
                  <a:tcPr/>
                </a:tc>
                <a:extLst>
                  <a:ext uri="{0D108BD9-81ED-4DB2-BD59-A6C34878D82A}">
                    <a16:rowId xmlns:a16="http://schemas.microsoft.com/office/drawing/2014/main" val="2718608802"/>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-cat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文件系统里</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的内容</a:t>
                      </a:r>
                    </a:p>
                  </a:txBody>
                  <a:tcPr/>
                </a:tc>
                <a:extLst>
                  <a:ext uri="{0D108BD9-81ED-4DB2-BD59-A6C34878D82A}">
                    <a16:rowId xmlns:a16="http://schemas.microsoft.com/office/drawing/2014/main" val="1264556200"/>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-tail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最后</a:t>
                      </a:r>
                      <a:r>
                        <a:rPr lang="en-US" altLang="ja-JP" sz="1200" b="0" i="0" kern="1200">
                          <a:solidFill>
                            <a:schemeClr val="dk1"/>
                          </a:solidFill>
                          <a:effectLst/>
                          <a:latin typeface="SimSun" panose="02010600030101010101" pitchFamily="2" charset="-122"/>
                          <a:ea typeface="SimSun" panose="02010600030101010101" pitchFamily="2" charset="-122"/>
                          <a:cs typeface="+mn-cs"/>
                        </a:rPr>
                        <a:t>1</a:t>
                      </a:r>
                      <a:r>
                        <a:rPr lang="en-US" sz="1200" b="0" i="0" kern="1200">
                          <a:solidFill>
                            <a:schemeClr val="dk1"/>
                          </a:solidFill>
                          <a:effectLst/>
                          <a:latin typeface="SimSun" panose="02010600030101010101" pitchFamily="2" charset="-122"/>
                          <a:ea typeface="SimSun" panose="02010600030101010101" pitchFamily="2" charset="-122"/>
                          <a:cs typeface="+mn-cs"/>
                        </a:rPr>
                        <a:t>KB</a:t>
                      </a:r>
                      <a:r>
                        <a:rPr lang="ja-JP" altLang="en-US" sz="1200" b="0" i="0" kern="1200">
                          <a:solidFill>
                            <a:schemeClr val="dk1"/>
                          </a:solidFill>
                          <a:effectLst/>
                          <a:latin typeface="SimSun" panose="02010600030101010101" pitchFamily="2" charset="-122"/>
                          <a:ea typeface="SimSun" panose="02010600030101010101" pitchFamily="2" charset="-122"/>
                          <a:cs typeface="+mn-cs"/>
                        </a:rPr>
                        <a:t>的内容</a:t>
                      </a:r>
                    </a:p>
                  </a:txBody>
                  <a:tcPr/>
                </a:tc>
                <a:extLst>
                  <a:ext uri="{0D108BD9-81ED-4DB2-BD59-A6C34878D82A}">
                    <a16:rowId xmlns:a16="http://schemas.microsoft.com/office/drawing/2014/main" val="1486953737"/>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-rm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文件系统删除</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a:t>
                      </a:r>
                      <a:r>
                        <a:rPr lang="en-US" sz="1200" b="0" i="0" kern="1200">
                          <a:solidFill>
                            <a:schemeClr val="dk1"/>
                          </a:solidFill>
                          <a:effectLst/>
                          <a:latin typeface="SimSun" panose="02010600030101010101" pitchFamily="2" charset="-122"/>
                          <a:ea typeface="SimSun" panose="02010600030101010101" pitchFamily="2" charset="-122"/>
                          <a:cs typeface="+mn-cs"/>
                        </a:rPr>
                        <a:t>rm</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命令也可以删除空目录</a:t>
                      </a:r>
                    </a:p>
                  </a:txBody>
                  <a:tcPr/>
                </a:tc>
                <a:extLst>
                  <a:ext uri="{0D108BD9-81ED-4DB2-BD59-A6C34878D82A}">
                    <a16:rowId xmlns:a16="http://schemas.microsoft.com/office/drawing/2014/main" val="1886546981"/>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-rmr ${hdfsDir}</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删除</a:t>
                      </a:r>
                      <a:r>
                        <a:rPr lang="en-US" sz="1200" b="0" i="0" kern="1200">
                          <a:solidFill>
                            <a:schemeClr val="dk1"/>
                          </a:solidFill>
                          <a:effectLst/>
                          <a:latin typeface="SimSun" panose="02010600030101010101" pitchFamily="2" charset="-122"/>
                          <a:ea typeface="SimSun" panose="02010600030101010101" pitchFamily="2" charset="-122"/>
                          <a:cs typeface="+mn-cs"/>
                        </a:rPr>
                        <a:t>hdfsDir</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目录以及所有子目录</a:t>
                      </a:r>
                    </a:p>
                  </a:txBody>
                  <a:tcPr/>
                </a:tc>
                <a:extLst>
                  <a:ext uri="{0D108BD9-81ED-4DB2-BD59-A6C34878D82A}">
                    <a16:rowId xmlns:a16="http://schemas.microsoft.com/office/drawing/2014/main" val="3993643934"/>
                  </a:ext>
                </a:extLst>
              </a:tr>
              <a:tr h="224752">
                <a:tc>
                  <a:txBody>
                    <a:bodyPr/>
                    <a:lstStyle/>
                    <a:p>
                      <a:r>
                        <a:rPr lang="en-US" sz="1200" b="0">
                          <a:latin typeface="SimSun" panose="02010600030101010101" pitchFamily="2" charset="-122"/>
                          <a:ea typeface="SimSun" panose="02010600030101010101" pitchFamily="2" charset="-122"/>
                        </a:rPr>
                        <a:t>hadoop fs -copyFromLocal </a:t>
                      </a:r>
                      <a:r>
                        <a:rPr lang="en-US" sz="1200" b="0" i="0" kern="1200">
                          <a:solidFill>
                            <a:schemeClr val="dk1"/>
                          </a:solidFill>
                          <a:effectLst/>
                          <a:latin typeface="SimSun" panose="02010600030101010101" pitchFamily="2" charset="-122"/>
                          <a:ea typeface="SimSun" panose="02010600030101010101" pitchFamily="2" charset="-122"/>
                          <a:cs typeface="+mn-cs"/>
                        </a:rPr>
                        <a:t>${localFile}  ${hdfsPath}</a:t>
                      </a:r>
                      <a:endParaRPr lang="en-US" sz="1200" b="0" kern="1200">
                        <a:solidFill>
                          <a:schemeClr val="dk1"/>
                        </a:solidFill>
                        <a:effectLst/>
                        <a:latin typeface="SimSun" panose="02010600030101010101" pitchFamily="2" charset="-122"/>
                        <a:ea typeface="SimSun"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从本地文件系统复制文件到</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文件系统，等同于</a:t>
                      </a:r>
                      <a:r>
                        <a:rPr lang="en-US" sz="1200" b="0" i="0" kern="1200">
                          <a:solidFill>
                            <a:schemeClr val="dk1"/>
                          </a:solidFill>
                          <a:effectLst/>
                          <a:latin typeface="SimSun" panose="02010600030101010101" pitchFamily="2" charset="-122"/>
                          <a:ea typeface="SimSun" panose="02010600030101010101" pitchFamily="2" charset="-122"/>
                          <a:cs typeface="+mn-cs"/>
                        </a:rPr>
                        <a:t>put</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a:t>
                      </a:r>
                    </a:p>
                  </a:txBody>
                  <a:tcPr/>
                </a:tc>
                <a:extLst>
                  <a:ext uri="{0D108BD9-81ED-4DB2-BD59-A6C34878D82A}">
                    <a16:rowId xmlns:a16="http://schemas.microsoft.com/office/drawing/2014/main" val="4156128740"/>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-copyToLocal ${hdfsFile} ${localPath} </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文件系统复制文件到本地文件系统</a:t>
                      </a:r>
                    </a:p>
                  </a:txBody>
                  <a:tcPr/>
                </a:tc>
                <a:extLst>
                  <a:ext uri="{0D108BD9-81ED-4DB2-BD59-A6C34878D82A}">
                    <a16:rowId xmlns:a16="http://schemas.microsoft.com/office/drawing/2014/main" val="2489811285"/>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-chgrp [-R] ${hdfsPath}</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修改</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系统中</a:t>
                      </a:r>
                      <a:r>
                        <a:rPr lang="en-US" sz="1200" b="0" i="0" kern="1200">
                          <a:solidFill>
                            <a:schemeClr val="dk1"/>
                          </a:solidFill>
                          <a:effectLst/>
                          <a:latin typeface="SimSun" panose="02010600030101010101" pitchFamily="2" charset="-122"/>
                          <a:ea typeface="SimSun" panose="02010600030101010101" pitchFamily="2" charset="-122"/>
                          <a:cs typeface="+mn-cs"/>
                        </a:rPr>
                        <a:t>hdfsPath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目录所属群组，选项</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R</a:t>
                      </a:r>
                      <a:r>
                        <a:rPr lang="ja-JP" altLang="en-US" sz="1200" b="0" i="0" kern="1200">
                          <a:solidFill>
                            <a:schemeClr val="dk1"/>
                          </a:solidFill>
                          <a:effectLst/>
                          <a:latin typeface="SimSun" panose="02010600030101010101" pitchFamily="2" charset="-122"/>
                          <a:ea typeface="SimSun" panose="02010600030101010101" pitchFamily="2" charset="-122"/>
                          <a:cs typeface="+mn-cs"/>
                        </a:rPr>
                        <a:t>递归执行</a:t>
                      </a:r>
                    </a:p>
                  </a:txBody>
                  <a:tcPr/>
                </a:tc>
                <a:extLst>
                  <a:ext uri="{0D108BD9-81ED-4DB2-BD59-A6C34878D82A}">
                    <a16:rowId xmlns:a16="http://schemas.microsoft.com/office/drawing/2014/main" val="1748623318"/>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-count [-q] PATH</a:t>
                      </a:r>
                      <a:endParaRPr lang="en-US" sz="1200" b="0">
                        <a:latin typeface="SimSun" panose="02010600030101010101" pitchFamily="2" charset="-122"/>
                        <a:ea typeface="SimSun" panose="02010600030101010101" pitchFamily="2" charset="-122"/>
                      </a:endParaRPr>
                    </a:p>
                  </a:txBody>
                  <a:tcPr/>
                </a:tc>
                <a:tc>
                  <a:txBody>
                    <a:bodyPr/>
                    <a:lstStyle/>
                    <a:p>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目录下，子目录数、文件数、文件大小、文件名</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目录名</a:t>
                      </a:r>
                    </a:p>
                  </a:txBody>
                  <a:tcPr/>
                </a:tc>
                <a:extLst>
                  <a:ext uri="{0D108BD9-81ED-4DB2-BD59-A6C34878D82A}">
                    <a16:rowId xmlns:a16="http://schemas.microsoft.com/office/drawing/2014/main" val="3185180109"/>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-expunge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清空回收站，文件被删除时，它首先会移到临时目录</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Trash/</a:t>
                      </a:r>
                      <a:r>
                        <a:rPr lang="ja-JP" altLang="en-US" sz="1200" b="0" i="0" kern="1200">
                          <a:solidFill>
                            <a:schemeClr val="dk1"/>
                          </a:solidFill>
                          <a:effectLst/>
                          <a:latin typeface="SimSun" panose="02010600030101010101" pitchFamily="2" charset="-122"/>
                          <a:ea typeface="SimSun" panose="02010600030101010101" pitchFamily="2" charset="-122"/>
                          <a:cs typeface="+mn-cs"/>
                        </a:rPr>
                        <a:t>中，当超过延迟时间之后，文件才会被永久删除</a:t>
                      </a:r>
                    </a:p>
                  </a:txBody>
                  <a:tcPr/>
                </a:tc>
                <a:extLst>
                  <a:ext uri="{0D108BD9-81ED-4DB2-BD59-A6C34878D82A}">
                    <a16:rowId xmlns:a16="http://schemas.microsoft.com/office/drawing/2014/main" val="3997494215"/>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-help ${commend}</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查看某个</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commend]</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命令的帮助文档</a:t>
                      </a:r>
                    </a:p>
                  </a:txBody>
                  <a:tcPr/>
                </a:tc>
                <a:extLst>
                  <a:ext uri="{0D108BD9-81ED-4DB2-BD59-A6C34878D82A}">
                    <a16:rowId xmlns:a16="http://schemas.microsoft.com/office/drawing/2014/main" val="1719074580"/>
                  </a:ext>
                </a:extLst>
              </a:tr>
            </a:tbl>
          </a:graphicData>
        </a:graphic>
      </p:graphicFrame>
    </p:spTree>
    <p:extLst>
      <p:ext uri="{BB962C8B-B14F-4D97-AF65-F5344CB8AC3E}">
        <p14:creationId xmlns:p14="http://schemas.microsoft.com/office/powerpoint/2010/main" val="2139914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725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41632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是什么</a:t>
            </a:r>
            <a:endParaRPr lang="en-US" altLang="ja-JP">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0FA71F6-E050-7842-B720-7A7E3B7B792E}"/>
              </a:ext>
            </a:extLst>
          </p:cNvPr>
          <p:cNvSpPr/>
          <p:nvPr/>
        </p:nvSpPr>
        <p:spPr>
          <a:xfrm>
            <a:off x="461553" y="476684"/>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D0322394-E6ED-D846-A49D-C48DA0F2D31E}"/>
              </a:ext>
            </a:extLst>
          </p:cNvPr>
          <p:cNvSpPr/>
          <p:nvPr/>
        </p:nvSpPr>
        <p:spPr>
          <a:xfrm>
            <a:off x="461552" y="1386564"/>
            <a:ext cx="10276115" cy="923330"/>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了资源管理的细节。</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D197FFB-1828-6B4A-BD7E-9E0539D0C532}"/>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6" name="Picture 5">
            <a:extLst>
              <a:ext uri="{FF2B5EF4-FFF2-40B4-BE49-F238E27FC236}">
                <a16:creationId xmlns:a16="http://schemas.microsoft.com/office/drawing/2014/main" id="{A9858B66-3C67-FF4F-8AF0-DF1D11E61BE3}"/>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7" name="Oval 6">
            <a:extLst>
              <a:ext uri="{FF2B5EF4-FFF2-40B4-BE49-F238E27FC236}">
                <a16:creationId xmlns:a16="http://schemas.microsoft.com/office/drawing/2014/main" id="{F49E4AC5-82E6-A344-B9E2-4350D64BB0B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EDA4A899-3340-CA4B-8AAC-73A1856310C8}"/>
              </a:ext>
            </a:extLst>
          </p:cNvPr>
          <p:cNvSpPr/>
          <p:nvPr/>
        </p:nvSpPr>
        <p:spPr>
          <a:xfrm>
            <a:off x="461551" y="2573443"/>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Pig，Hive，Crunch</a:t>
            </a:r>
            <a:r>
              <a:rPr lang="ja-JP" altLang="en-US" b="0" i="0">
                <a:effectLst/>
                <a:latin typeface="SimSun" panose="02010600030101010101" pitchFamily="2" charset="-122"/>
                <a:ea typeface="SimSun" panose="02010600030101010101" pitchFamily="2" charset="-122"/>
              </a:rPr>
              <a:t>都是运行在</a:t>
            </a:r>
            <a:r>
              <a:rPr lang="en-US" b="0" i="0">
                <a:effectLst/>
                <a:latin typeface="SimSun" panose="02010600030101010101" pitchFamily="2" charset="-122"/>
                <a:ea typeface="SimSun" panose="02010600030101010101" pitchFamily="2" charset="-122"/>
              </a:rPr>
              <a:t>MapReduce，Spark</a:t>
            </a:r>
            <a:r>
              <a:rPr lang="ja-JP" altLang="en-US" b="0" i="0">
                <a:effectLst/>
                <a:latin typeface="SimSun" panose="02010600030101010101" pitchFamily="2" charset="-122"/>
                <a:ea typeface="SimSun" panose="02010600030101010101" pitchFamily="2" charset="-122"/>
              </a:rPr>
              <a:t>或者</a:t>
            </a:r>
            <a:r>
              <a:rPr lang="en-US" b="0" i="0">
                <a:effectLst/>
                <a:latin typeface="SimSun" panose="02010600030101010101" pitchFamily="2" charset="-122"/>
                <a:ea typeface="SimSun" panose="02010600030101010101" pitchFamily="2" charset="-122"/>
              </a:rPr>
              <a:t>Tez（</a:t>
            </a:r>
            <a:r>
              <a:rPr lang="ja-JP" altLang="en-US" b="0" i="0">
                <a:effectLst/>
                <a:latin typeface="SimSun" panose="02010600030101010101" pitchFamily="2" charset="-122"/>
                <a:ea typeface="SimSun" panose="02010600030101010101" pitchFamily="2" charset="-122"/>
              </a:rPr>
              <a:t>亦或者三者）之上的处理框架的例子，且</a:t>
            </a:r>
            <a:r>
              <a:rPr lang="ja-JP" altLang="en-US" b="0" i="0">
                <a:solidFill>
                  <a:srgbClr val="FF0000"/>
                </a:solidFill>
                <a:effectLst/>
                <a:latin typeface="SimSun" panose="02010600030101010101" pitchFamily="2" charset="-122"/>
                <a:ea typeface="SimSun" panose="02010600030101010101" pitchFamily="2" charset="-122"/>
              </a:rPr>
              <a:t>不会直接</a:t>
            </a:r>
            <a:r>
              <a:rPr lang="ja-JP" altLang="en-US" b="0" i="0">
                <a:effectLst/>
                <a:latin typeface="SimSun" panose="02010600030101010101" pitchFamily="2" charset="-122"/>
                <a:ea typeface="SimSun" panose="02010600030101010101" pitchFamily="2" charset="-122"/>
              </a:rPr>
              <a:t>作用于</a:t>
            </a:r>
            <a:r>
              <a:rPr lang="en-US" b="0" i="0">
                <a:effectLst/>
                <a:latin typeface="SimSun" panose="02010600030101010101" pitchFamily="2" charset="-122"/>
                <a:ea typeface="SimSun" panose="02010600030101010101" pitchFamily="2" charset="-122"/>
              </a:rPr>
              <a:t>YARN。 </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032545" y="35789"/>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Lambda </a:t>
            </a:r>
            <a:r>
              <a:rPr lang="ja-JP" altLang="en-US" sz="2800">
                <a:latin typeface="SimSun" panose="02010600030101010101" pitchFamily="2" charset="-122"/>
                <a:ea typeface="SimSun" panose="02010600030101010101" pitchFamily="2" charset="-122"/>
              </a:rPr>
              <a:t>架构</a:t>
            </a:r>
          </a:p>
        </p:txBody>
      </p:sp>
      <p:pic>
        <p:nvPicPr>
          <p:cNvPr id="3" name="Picture 2">
            <a:extLst>
              <a:ext uri="{FF2B5EF4-FFF2-40B4-BE49-F238E27FC236}">
                <a16:creationId xmlns:a16="http://schemas.microsoft.com/office/drawing/2014/main" id="{89A3D47F-3AF0-704F-BB7B-54118077E585}"/>
              </a:ext>
            </a:extLst>
          </p:cNvPr>
          <p:cNvPicPr>
            <a:picLocks noChangeAspect="1"/>
          </p:cNvPicPr>
          <p:nvPr/>
        </p:nvPicPr>
        <p:blipFill>
          <a:blip r:embed="rId2"/>
          <a:stretch>
            <a:fillRect/>
          </a:stretch>
        </p:blipFill>
        <p:spPr>
          <a:xfrm>
            <a:off x="2680223" y="3737008"/>
            <a:ext cx="7038826" cy="3085203"/>
          </a:xfrm>
          <a:prstGeom prst="rect">
            <a:avLst/>
          </a:prstGeom>
        </p:spPr>
      </p:pic>
      <p:sp>
        <p:nvSpPr>
          <p:cNvPr id="4" name="Rectangle 3">
            <a:extLst>
              <a:ext uri="{FF2B5EF4-FFF2-40B4-BE49-F238E27FC236}">
                <a16:creationId xmlns:a16="http://schemas.microsoft.com/office/drawing/2014/main" id="{DEF64217-DCE5-FE41-B40A-BFD5D1B15E10}"/>
              </a:ext>
            </a:extLst>
          </p:cNvPr>
          <p:cNvSpPr/>
          <p:nvPr/>
        </p:nvSpPr>
        <p:spPr>
          <a:xfrm>
            <a:off x="574767" y="557586"/>
            <a:ext cx="10136777" cy="830997"/>
          </a:xfrm>
          <a:prstGeom prst="rect">
            <a:avLst/>
          </a:prstGeom>
        </p:spPr>
        <p:txBody>
          <a:bodyPr wrap="square">
            <a:spAutoFit/>
          </a:bodyPr>
          <a:lstStyle/>
          <a:p>
            <a:r>
              <a:rPr lang="en-US" sz="1600" i="0">
                <a:solidFill>
                  <a:srgbClr val="3E3E3E"/>
                </a:solidFill>
                <a:effectLst/>
                <a:latin typeface="SimSun" panose="02010600030101010101" pitchFamily="2" charset="-122"/>
                <a:ea typeface="SimSun" panose="02010600030101010101" pitchFamily="2" charset="-122"/>
              </a:rPr>
              <a:t>Lambda </a:t>
            </a:r>
            <a:r>
              <a:rPr lang="ja-JP" altLang="en-US" sz="1600" i="0">
                <a:solidFill>
                  <a:srgbClr val="3E3E3E"/>
                </a:solidFill>
                <a:effectLst/>
                <a:latin typeface="SimSun" panose="02010600030101010101" pitchFamily="2" charset="-122"/>
                <a:ea typeface="SimSun" panose="02010600030101010101" pitchFamily="2" charset="-122"/>
              </a:rPr>
              <a:t>架构是目前影响最深刻的大数据处理架构，它的核心思想是将不可变的数据以追加的方式并行写到批和流处理系统内，随后将相同的计算逻辑分别在流和批系统中实现，并且在查询阶段合并流和批的计算视图并展示给用户。</a:t>
            </a:r>
            <a:endParaRPr lang="en-US" sz="16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69518D58-3EF9-E44D-8644-33696B256936}"/>
              </a:ext>
            </a:extLst>
          </p:cNvPr>
          <p:cNvSpPr/>
          <p:nvPr/>
        </p:nvSpPr>
        <p:spPr>
          <a:xfrm>
            <a:off x="574767" y="1659285"/>
            <a:ext cx="2646878" cy="338554"/>
          </a:xfrm>
          <a:prstGeom prst="rect">
            <a:avLst/>
          </a:prstGeom>
        </p:spPr>
        <p:txBody>
          <a:bodyPr wrap="none">
            <a:spAutoFit/>
          </a:bodyPr>
          <a:lstStyle/>
          <a:p>
            <a:r>
              <a:rPr lang="en-US" sz="1600" i="0">
                <a:solidFill>
                  <a:srgbClr val="3E3E3E"/>
                </a:solidFill>
                <a:effectLst/>
                <a:latin typeface="SimSun" panose="02010600030101010101" pitchFamily="2" charset="-122"/>
                <a:ea typeface="SimSun" panose="02010600030101010101" pitchFamily="2" charset="-122"/>
              </a:rPr>
              <a:t>Lambda</a:t>
            </a:r>
            <a:r>
              <a:rPr lang="ja-JP" altLang="en-US" sz="1600" i="0">
                <a:solidFill>
                  <a:srgbClr val="3E3E3E"/>
                </a:solidFill>
                <a:effectLst/>
                <a:latin typeface="SimSun" panose="02010600030101010101" pitchFamily="2" charset="-122"/>
                <a:ea typeface="SimSun" panose="02010600030101010101" pitchFamily="2" charset="-122"/>
              </a:rPr>
              <a:t>架构典型数据流程是</a:t>
            </a:r>
            <a:endParaRPr lang="en-US" sz="160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3B6B6AD-9DC7-9B46-B952-015E56B2E7A1}"/>
              </a:ext>
            </a:extLst>
          </p:cNvPr>
          <p:cNvSpPr/>
          <p:nvPr/>
        </p:nvSpPr>
        <p:spPr>
          <a:xfrm>
            <a:off x="574767" y="1997839"/>
            <a:ext cx="10807336" cy="1323439"/>
          </a:xfrm>
          <a:prstGeom prst="rect">
            <a:avLst/>
          </a:prstGeom>
        </p:spPr>
        <p:txBody>
          <a:bodyPr wrap="square">
            <a:spAutoFit/>
          </a:bodyPr>
          <a:lstStyle/>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所有的数据需要</a:t>
            </a:r>
            <a:r>
              <a:rPr lang="ja-JP" altLang="en-US" sz="1600">
                <a:solidFill>
                  <a:srgbClr val="FF0000"/>
                </a:solidFill>
                <a:effectLst/>
                <a:latin typeface="SimSun" panose="02010600030101010101" pitchFamily="2" charset="-122"/>
                <a:ea typeface="SimSun" panose="02010600030101010101" pitchFamily="2" charset="-122"/>
              </a:rPr>
              <a:t>分别</a:t>
            </a:r>
            <a:r>
              <a:rPr lang="ja-JP" altLang="en-US" sz="1600">
                <a:solidFill>
                  <a:srgbClr val="3E3E3E"/>
                </a:solidFill>
                <a:effectLst/>
                <a:latin typeface="SimSun" panose="02010600030101010101" pitchFamily="2" charset="-122"/>
                <a:ea typeface="SimSun" panose="02010600030101010101" pitchFamily="2" charset="-122"/>
              </a:rPr>
              <a:t>写入批处理层和流处理层；</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批处理层</a:t>
            </a:r>
            <a:r>
              <a:rPr lang="ja-JP" altLang="en-US" sz="1600">
                <a:solidFill>
                  <a:srgbClr val="FF0000"/>
                </a:solidFill>
                <a:effectLst/>
                <a:latin typeface="SimSun" panose="02010600030101010101" pitchFamily="2" charset="-122"/>
                <a:ea typeface="SimSun" panose="02010600030101010101" pitchFamily="2" charset="-122"/>
              </a:rPr>
              <a:t>两个职责</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a:t>
            </a:r>
            <a:r>
              <a:rPr lang="ja-JP" altLang="en-US" sz="1600">
                <a:solidFill>
                  <a:srgbClr val="3E3E3E"/>
                </a:solidFill>
                <a:effectLst/>
                <a:latin typeface="SimSun" panose="02010600030101010101" pitchFamily="2" charset="-122"/>
                <a:ea typeface="SimSun" panose="02010600030101010101" pitchFamily="2" charset="-122"/>
              </a:rPr>
              <a:t>管理 </a:t>
            </a:r>
            <a:r>
              <a:rPr lang="en-US" sz="1600">
                <a:solidFill>
                  <a:srgbClr val="3E3E3E"/>
                </a:solidFill>
                <a:effectLst/>
                <a:latin typeface="SimSun" panose="02010600030101010101" pitchFamily="2" charset="-122"/>
                <a:ea typeface="SimSun" panose="02010600030101010101" pitchFamily="2" charset="-122"/>
              </a:rPr>
              <a:t>master dataset (</a:t>
            </a:r>
            <a:r>
              <a:rPr lang="ja-JP" altLang="en-US" sz="1600">
                <a:solidFill>
                  <a:srgbClr val="3E3E3E"/>
                </a:solidFill>
                <a:effectLst/>
                <a:latin typeface="SimSun" panose="02010600030101010101" pitchFamily="2" charset="-122"/>
                <a:ea typeface="SimSun" panose="02010600030101010101" pitchFamily="2" charset="-122"/>
              </a:rPr>
              <a:t>存储不可变、追加写的全量数据</a:t>
            </a:r>
            <a:r>
              <a:rPr lang="en-US" altLang="ja-JP" sz="1600">
                <a:solidFill>
                  <a:srgbClr val="3E3E3E"/>
                </a:solidFill>
                <a:effectLst/>
                <a:latin typeface="SimSun" panose="02010600030101010101" pitchFamily="2" charset="-122"/>
                <a:ea typeface="SimSun" panose="02010600030101010101" pitchFamily="2" charset="-122"/>
              </a:rPr>
              <a:t>)</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ii)</a:t>
            </a:r>
            <a:r>
              <a:rPr lang="ja-JP" altLang="en-US" sz="1600">
                <a:solidFill>
                  <a:srgbClr val="3E3E3E"/>
                </a:solidFill>
                <a:effectLst/>
                <a:latin typeface="SimSun" panose="02010600030101010101" pitchFamily="2" charset="-122"/>
                <a:ea typeface="SimSun" panose="02010600030101010101" pitchFamily="2" charset="-122"/>
              </a:rPr>
              <a:t>预计算</a:t>
            </a:r>
            <a:r>
              <a:rPr lang="en-US" sz="1600">
                <a:solidFill>
                  <a:srgbClr val="3E3E3E"/>
                </a:solidFill>
                <a:effectLst/>
                <a:latin typeface="SimSun" panose="02010600030101010101" pitchFamily="2" charset="-122"/>
                <a:ea typeface="SimSun" panose="02010600030101010101" pitchFamily="2" charset="-122"/>
              </a:rPr>
              <a:t>batch 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服务层对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建立索引，以</a:t>
            </a:r>
            <a:r>
              <a:rPr lang="ja-JP" altLang="en-US" sz="1600">
                <a:solidFill>
                  <a:srgbClr val="FF0000"/>
                </a:solidFill>
                <a:effectLst/>
                <a:latin typeface="SimSun" panose="02010600030101010101" pitchFamily="2" charset="-122"/>
                <a:ea typeface="SimSun" panose="02010600030101010101" pitchFamily="2" charset="-122"/>
              </a:rPr>
              <a:t>支持</a:t>
            </a:r>
            <a:r>
              <a:rPr lang="ja-JP" altLang="en-US" sz="1600">
                <a:solidFill>
                  <a:srgbClr val="3E3E3E"/>
                </a:solidFill>
                <a:effectLst/>
                <a:latin typeface="SimSun" panose="02010600030101010101" pitchFamily="2" charset="-122"/>
                <a:ea typeface="SimSun" panose="02010600030101010101" pitchFamily="2" charset="-122"/>
              </a:rPr>
              <a:t>低延迟、</a:t>
            </a:r>
            <a:r>
              <a:rPr lang="en-US" sz="1600">
                <a:solidFill>
                  <a:srgbClr val="3E3E3E"/>
                </a:solidFill>
                <a:effectLst/>
                <a:latin typeface="SimSun" panose="02010600030101010101" pitchFamily="2" charset="-122"/>
                <a:ea typeface="SimSun" panose="02010600030101010101" pitchFamily="2" charset="-122"/>
              </a:rPr>
              <a:t>ad-hoc </a:t>
            </a:r>
            <a:r>
              <a:rPr lang="ja-JP" altLang="en-US" sz="1600">
                <a:solidFill>
                  <a:srgbClr val="3E3E3E"/>
                </a:solidFill>
                <a:effectLst/>
                <a:latin typeface="SimSun" panose="02010600030101010101" pitchFamily="2" charset="-122"/>
                <a:ea typeface="SimSun" panose="02010600030101010101" pitchFamily="2" charset="-122"/>
              </a:rPr>
              <a:t>方式查询 </a:t>
            </a:r>
            <a:r>
              <a:rPr lang="en-US" sz="1600">
                <a:solidFill>
                  <a:srgbClr val="3E3E3E"/>
                </a:solidFill>
                <a:effectLst/>
                <a:latin typeface="SimSun" panose="02010600030101010101" pitchFamily="2" charset="-122"/>
                <a:ea typeface="SimSun" panose="02010600030101010101" pitchFamily="2" charset="-122"/>
              </a:rPr>
              <a:t>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流计算层作为速度层，对实时数据计算</a:t>
            </a:r>
            <a:r>
              <a:rPr lang="ja-JP" altLang="en-US" sz="1600">
                <a:solidFill>
                  <a:srgbClr val="FF0000"/>
                </a:solidFill>
                <a:effectLst/>
                <a:latin typeface="SimSun" panose="02010600030101010101" pitchFamily="2" charset="-122"/>
                <a:ea typeface="SimSun" panose="02010600030101010101" pitchFamily="2" charset="-122"/>
              </a:rPr>
              <a:t>近似</a:t>
            </a:r>
            <a:r>
              <a:rPr lang="ja-JP" altLang="en-US" sz="1600">
                <a:solidFill>
                  <a:srgbClr val="3E3E3E"/>
                </a:solidFill>
                <a:effectLst/>
                <a:latin typeface="SimSun" panose="02010600030101010101" pitchFamily="2" charset="-122"/>
                <a:ea typeface="SimSun" panose="02010600030101010101" pitchFamily="2" charset="-122"/>
              </a:rPr>
              <a:t>的 </a:t>
            </a:r>
            <a:r>
              <a:rPr lang="en-US" sz="1600">
                <a:solidFill>
                  <a:srgbClr val="3E3E3E"/>
                </a:solidFill>
                <a:effectLst/>
                <a:latin typeface="SimSun" panose="02010600030101010101" pitchFamily="2" charset="-122"/>
                <a:ea typeface="SimSun" panose="02010600030101010101" pitchFamily="2" charset="-122"/>
              </a:rPr>
              <a:t>real-time view，</a:t>
            </a:r>
            <a:r>
              <a:rPr lang="ja-JP" altLang="en-US" sz="1600">
                <a:solidFill>
                  <a:srgbClr val="3E3E3E"/>
                </a:solidFill>
                <a:effectLst/>
                <a:latin typeface="SimSun" panose="02010600030101010101" pitchFamily="2" charset="-122"/>
                <a:ea typeface="SimSun" panose="02010600030101010101" pitchFamily="2" charset="-122"/>
              </a:rPr>
              <a:t>作为高延迟</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的</a:t>
            </a:r>
            <a:r>
              <a:rPr lang="ja-JP" altLang="en-US" sz="1600">
                <a:solidFill>
                  <a:srgbClr val="FF0000"/>
                </a:solidFill>
                <a:effectLst/>
                <a:latin typeface="SimSun" panose="02010600030101010101" pitchFamily="2" charset="-122"/>
                <a:ea typeface="SimSun" panose="02010600030101010101" pitchFamily="2" charset="-122"/>
              </a:rPr>
              <a:t>补偿</a:t>
            </a:r>
            <a:r>
              <a:rPr lang="ja-JP" altLang="en-US" sz="1600">
                <a:solidFill>
                  <a:srgbClr val="3E3E3E"/>
                </a:solidFill>
                <a:effectLst/>
                <a:latin typeface="SimSun" panose="02010600030101010101" pitchFamily="2" charset="-122"/>
                <a:ea typeface="SimSun" panose="02010600030101010101" pitchFamily="2" charset="-122"/>
              </a:rPr>
              <a:t>快速视图；</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FF0000"/>
                </a:solidFill>
                <a:effectLst/>
                <a:latin typeface="SimSun" panose="02010600030101010101" pitchFamily="2" charset="-122"/>
                <a:ea typeface="SimSun" panose="02010600030101010101" pitchFamily="2" charset="-122"/>
              </a:rPr>
              <a:t>所有</a:t>
            </a:r>
            <a:r>
              <a:rPr lang="ja-JP" altLang="en-US" sz="1600">
                <a:solidFill>
                  <a:srgbClr val="3E3E3E"/>
                </a:solidFill>
                <a:effectLst/>
                <a:latin typeface="SimSun" panose="02010600030101010101" pitchFamily="2" charset="-122"/>
                <a:ea typeface="SimSun" panose="02010600030101010101" pitchFamily="2" charset="-122"/>
              </a:rPr>
              <a:t>的查询需要合并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和 </a:t>
            </a:r>
            <a:r>
              <a:rPr lang="en-US" sz="1600">
                <a:solidFill>
                  <a:srgbClr val="3E3E3E"/>
                </a:solidFill>
                <a:effectLst/>
                <a:latin typeface="SimSun" panose="02010600030101010101" pitchFamily="2" charset="-122"/>
                <a:ea typeface="SimSun" panose="02010600030101010101" pitchFamily="2" charset="-122"/>
              </a:rPr>
              <a:t>real-time view；</a:t>
            </a:r>
            <a:endParaRPr lang="en-US" sz="160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3235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一些概念</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40BDF93D-80E8-EF44-9413-4CF4132658A4}"/>
              </a:ext>
            </a:extLst>
          </p:cNvPr>
          <p:cNvSpPr txBox="1"/>
          <p:nvPr/>
        </p:nvSpPr>
        <p:spPr>
          <a:xfrm>
            <a:off x="1140823" y="764177"/>
            <a:ext cx="480131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并不清楚用户提交的程序的运行机制</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4D38BE81-973A-A049-97A3-27BE630EF674}"/>
              </a:ext>
            </a:extLst>
          </p:cNvPr>
          <p:cNvSpPr txBox="1"/>
          <p:nvPr/>
        </p:nvSpPr>
        <p:spPr>
          <a:xfrm>
            <a:off x="1140823" y="1382486"/>
            <a:ext cx="3416320"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只提供运算资源的调度</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5C89B314-9621-8747-AA7C-A36CF1C88FFC}"/>
              </a:ext>
            </a:extLst>
          </p:cNvPr>
          <p:cNvSpPr txBox="1"/>
          <p:nvPr/>
        </p:nvSpPr>
        <p:spPr>
          <a:xfrm>
            <a:off x="1140823" y="2061754"/>
            <a:ext cx="443903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中的主管角色叫</a:t>
            </a:r>
            <a:r>
              <a:rPr lang="en-US">
                <a:latin typeface="SimSun" panose="02010600030101010101" pitchFamily="2" charset="-122"/>
                <a:ea typeface="SimSun" panose="02010600030101010101" pitchFamily="2" charset="-122"/>
              </a:rPr>
              <a:t>ResourceManager</a:t>
            </a:r>
          </a:p>
        </p:txBody>
      </p:sp>
      <p:sp>
        <p:nvSpPr>
          <p:cNvPr id="6" name="TextBox 5">
            <a:extLst>
              <a:ext uri="{FF2B5EF4-FFF2-40B4-BE49-F238E27FC236}">
                <a16:creationId xmlns:a16="http://schemas.microsoft.com/office/drawing/2014/main" id="{03C185B6-7E10-B245-8FD2-629019B4A4ED}"/>
              </a:ext>
            </a:extLst>
          </p:cNvPr>
          <p:cNvSpPr txBox="1"/>
          <p:nvPr/>
        </p:nvSpPr>
        <p:spPr>
          <a:xfrm>
            <a:off x="1140823" y="2688771"/>
            <a:ext cx="5469767"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中具体提供运算资源的角色叫</a:t>
            </a:r>
            <a:r>
              <a:rPr lang="en-US">
                <a:latin typeface="SimSun" panose="02010600030101010101" pitchFamily="2" charset="-122"/>
                <a:ea typeface="SimSun" panose="02010600030101010101" pitchFamily="2" charset="-122"/>
              </a:rPr>
              <a:t>NodeManager</a:t>
            </a:r>
          </a:p>
        </p:txBody>
      </p:sp>
      <p:sp>
        <p:nvSpPr>
          <p:cNvPr id="7" name="TextBox 6">
            <a:extLst>
              <a:ext uri="{FF2B5EF4-FFF2-40B4-BE49-F238E27FC236}">
                <a16:creationId xmlns:a16="http://schemas.microsoft.com/office/drawing/2014/main" id="{78955217-50D6-FD41-9E15-152D6E61D6B4}"/>
              </a:ext>
            </a:extLst>
          </p:cNvPr>
          <p:cNvSpPr txBox="1"/>
          <p:nvPr/>
        </p:nvSpPr>
        <p:spPr>
          <a:xfrm>
            <a:off x="1140823" y="3429000"/>
            <a:ext cx="9196252"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是一个通用的资源调度平台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与运行的用户程序完全解耦</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只要第三方框架中有符合</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规范的资源请求机制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都可以整合在</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上运行</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运行机制</a:t>
            </a:r>
            <a:endParaRPr lang="en-US">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
        <p:nvSpPr>
          <p:cNvPr id="3" name="Rectangle 2">
            <a:extLst>
              <a:ext uri="{FF2B5EF4-FFF2-40B4-BE49-F238E27FC236}">
                <a16:creationId xmlns:a16="http://schemas.microsoft.com/office/drawing/2014/main" id="{8B9E643B-660D-A34E-87C3-EE87CAB1854F}"/>
              </a:ext>
            </a:extLst>
          </p:cNvPr>
          <p:cNvSpPr/>
          <p:nvPr/>
        </p:nvSpPr>
        <p:spPr>
          <a:xfrm>
            <a:off x="415618" y="793211"/>
            <a:ext cx="6463068" cy="2862322"/>
          </a:xfrm>
          <a:prstGeom prst="rect">
            <a:avLst/>
          </a:prstGeom>
        </p:spPr>
        <p:txBody>
          <a:bodyPr wrap="square">
            <a:spAutoFit/>
          </a:bodyPr>
          <a:lstStyle/>
          <a:p>
            <a:r>
              <a:rPr lang="en-US" altLang="ja-JP">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、客户端联系资源管理器，要求运行一个</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进程</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2</a:t>
            </a:r>
            <a:r>
              <a:rPr lang="ja-JP" altLang="en-US">
                <a:latin typeface="SimSun" panose="02010600030101010101" pitchFamily="2" charset="-122"/>
                <a:ea typeface="SimSun" panose="02010600030101010101" pitchFamily="2" charset="-122"/>
              </a:rPr>
              <a:t>、资源管理其找到一个能够在容器启动</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的节点管理器</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a:t>
            </a:r>
          </a:p>
          <a:p>
            <a:r>
              <a:rPr lang="en-US">
                <a:latin typeface="SimSun" panose="02010600030101010101" pitchFamily="2" charset="-122"/>
                <a:ea typeface="SimSun" panose="02010600030101010101" pitchFamily="2" charset="-122"/>
              </a:rPr>
              <a:t>3、application master</a:t>
            </a:r>
            <a:r>
              <a:rPr lang="ja-JP" altLang="en-US">
                <a:latin typeface="SimSun" panose="02010600030101010101" pitchFamily="2" charset="-122"/>
                <a:ea typeface="SimSun" panose="02010600030101010101" pitchFamily="2" charset="-122"/>
              </a:rPr>
              <a:t>运行后，根据应用本身向资源管理器请求更多容器。</a:t>
            </a:r>
          </a:p>
          <a:p>
            <a:r>
              <a:rPr lang="en-US" altLang="ja-JP">
                <a:latin typeface="SimSun" panose="02010600030101010101" pitchFamily="2" charset="-122"/>
                <a:ea typeface="SimSun" panose="02010600030101010101" pitchFamily="2" charset="-122"/>
              </a:rPr>
              <a:t>4</a:t>
            </a:r>
            <a:r>
              <a:rPr lang="ja-JP" altLang="en-US">
                <a:latin typeface="SimSun" panose="02010600030101010101" pitchFamily="2" charset="-122"/>
                <a:ea typeface="SimSun" panose="02010600030101010101" pitchFamily="2" charset="-122"/>
              </a:rPr>
              <a:t>、资源管理器给</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分配需要的资源后，</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在对应资源节点管理器启动容器，节点管理器获取任务运行需要的</a:t>
            </a:r>
            <a:r>
              <a:rPr lang="en-US">
                <a:latin typeface="SimSun" panose="02010600030101010101" pitchFamily="2" charset="-122"/>
                <a:ea typeface="SimSun" panose="02010600030101010101" pitchFamily="2" charset="-122"/>
              </a:rPr>
              <a:t>resources</a:t>
            </a:r>
            <a:r>
              <a:rPr lang="ja-JP" altLang="en-US">
                <a:latin typeface="SimSun" panose="02010600030101010101" pitchFamily="2" charset="-122"/>
                <a:ea typeface="SimSun" panose="02010600030101010101" pitchFamily="2" charset="-122"/>
              </a:rPr>
              <a:t>后，在该容器运行任务</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或者申请更多资源</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用于运行一个分布式计算</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B3B826BF-6DCF-D647-B2A8-1CCE26EA5AA9}"/>
              </a:ext>
            </a:extLst>
          </p:cNvPr>
          <p:cNvSpPr txBox="1"/>
          <p:nvPr/>
        </p:nvSpPr>
        <p:spPr>
          <a:xfrm>
            <a:off x="415618" y="4058376"/>
            <a:ext cx="6314549" cy="369332"/>
          </a:xfrm>
          <a:prstGeom prst="rect">
            <a:avLst/>
          </a:prstGeom>
          <a:noFill/>
        </p:spPr>
        <p:txBody>
          <a:bodyPr wrap="none" rtlCol="0">
            <a:spAutoFit/>
          </a:bodyPr>
          <a:lstStyle/>
          <a:p>
            <a:r>
              <a:rPr lang="en-US"/>
              <a:t>PS</a:t>
            </a:r>
            <a:r>
              <a:rPr lang="zh-CN" altLang="en-US"/>
              <a:t>：</a:t>
            </a:r>
            <a:r>
              <a:rPr lang="en-US" altLang="zh-CN"/>
              <a:t>YARN</a:t>
            </a:r>
            <a:r>
              <a:rPr lang="ja-JP" altLang="en-US"/>
              <a:t>本身不提供各部分通信机制</a:t>
            </a:r>
            <a:r>
              <a:rPr lang="zh-CN" altLang="en-US"/>
              <a:t>，</a:t>
            </a:r>
            <a:r>
              <a:rPr lang="ja-JP" altLang="en-US"/>
              <a:t>由各应用自己实现</a:t>
            </a:r>
            <a:r>
              <a:rPr lang="zh-CN" altLang="en-US"/>
              <a:t>。</a:t>
            </a:r>
            <a:endParaRPr lang="en-US"/>
          </a:p>
        </p:txBody>
      </p:sp>
    </p:spTree>
    <p:extLst>
      <p:ext uri="{BB962C8B-B14F-4D97-AF65-F5344CB8AC3E}">
        <p14:creationId xmlns:p14="http://schemas.microsoft.com/office/powerpoint/2010/main" val="627829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资源请求</a:t>
            </a:r>
            <a:r>
              <a:rPr lang="en-US" altLang="zh-CN">
                <a:latin typeface="SimSun" panose="02010600030101010101" pitchFamily="2" charset="-122"/>
                <a:ea typeface="SimSun" panose="02010600030101010101" pitchFamily="2" charset="-122"/>
              </a:rPr>
              <a:t>&amp;</a:t>
            </a:r>
            <a:r>
              <a:rPr lang="ja-JP" altLang="en-US">
                <a:latin typeface="SimSun" panose="02010600030101010101" pitchFamily="2" charset="-122"/>
                <a:ea typeface="SimSun" panose="02010600030101010101" pitchFamily="2" charset="-122"/>
              </a:rPr>
              <a:t>生命周期</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8420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FIFO</a:t>
            </a:r>
            <a:r>
              <a:rPr lang="ja-JP" altLang="en-US">
                <a:latin typeface="SimSun" panose="02010600030101010101" pitchFamily="2" charset="-122"/>
                <a:ea typeface="SimSun" panose="02010600030101010101" pitchFamily="2" charset="-122"/>
              </a:rPr>
              <a:t>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98342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的容器调度器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2003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的公平调度器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356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主导资源公平性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005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070071"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4472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300904"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序列化</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压缩</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5373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365024"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一</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数据架构演变</a:t>
            </a:r>
            <a:r>
              <a:rPr lang="en-US" altLang="zh-CN" sz="1600">
                <a:latin typeface="SimSun" panose="02010600030101010101" pitchFamily="2" charset="-122"/>
                <a:ea typeface="SimSun" panose="02010600030101010101" pitchFamily="2" charset="-122"/>
              </a:rPr>
              <a:t>——</a:t>
            </a:r>
            <a:r>
              <a:rPr lang="en-US" sz="1600">
                <a:latin typeface="SimSun" panose="02010600030101010101" pitchFamily="2" charset="-122"/>
                <a:ea typeface="SimSun" panose="02010600030101010101" pitchFamily="2" charset="-122"/>
              </a:rPr>
              <a:t>Lambda </a:t>
            </a:r>
            <a:r>
              <a:rPr lang="ja-JP" altLang="en-US" sz="1600">
                <a:latin typeface="SimSun" panose="02010600030101010101" pitchFamily="2" charset="-122"/>
                <a:ea typeface="SimSun" panose="02010600030101010101" pitchFamily="2" charset="-122"/>
              </a:rPr>
              <a:t>架构</a:t>
            </a:r>
          </a:p>
        </p:txBody>
      </p:sp>
      <p:sp>
        <p:nvSpPr>
          <p:cNvPr id="7" name="Rectangle 6">
            <a:extLst>
              <a:ext uri="{FF2B5EF4-FFF2-40B4-BE49-F238E27FC236}">
                <a16:creationId xmlns:a16="http://schemas.microsoft.com/office/drawing/2014/main" id="{C8E1B92C-6211-4240-A8B8-F1E8D5398591}"/>
              </a:ext>
            </a:extLst>
          </p:cNvPr>
          <p:cNvSpPr/>
          <p:nvPr/>
        </p:nvSpPr>
        <p:spPr>
          <a:xfrm>
            <a:off x="382855" y="527260"/>
            <a:ext cx="2613216" cy="369332"/>
          </a:xfrm>
          <a:prstGeom prst="rect">
            <a:avLst/>
          </a:prstGeom>
        </p:spPr>
        <p:txBody>
          <a:bodyPr wrap="non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架构的四个挑战</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B16FB272-C70E-9D40-8291-E54B730C115C}"/>
              </a:ext>
            </a:extLst>
          </p:cNvPr>
          <p:cNvSpPr/>
          <p:nvPr/>
        </p:nvSpPr>
        <p:spPr>
          <a:xfrm>
            <a:off x="748937" y="1085298"/>
            <a:ext cx="10215154" cy="2862322"/>
          </a:xfrm>
          <a:prstGeom prst="rect">
            <a:avLst/>
          </a:prstGeom>
        </p:spPr>
        <p:txBody>
          <a:bodyPr wrap="square">
            <a:spAutoFit/>
          </a:bodyPr>
          <a:lstStyle/>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写入层上，</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没有对数据写入进行抽象，而是将双写流批系统的一致性问题反推给了写入数据的上层应用；</a:t>
            </a: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存储上，以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为代表的</a:t>
            </a:r>
            <a:r>
              <a:rPr lang="en-US" b="0" i="0">
                <a:solidFill>
                  <a:srgbClr val="3E3E3E"/>
                </a:solidFill>
                <a:effectLst/>
                <a:latin typeface="SimSun" panose="02010600030101010101" pitchFamily="2" charset="-122"/>
                <a:ea typeface="SimSun" panose="02010600030101010101" pitchFamily="2" charset="-122"/>
              </a:rPr>
              <a:t>master dataset </a:t>
            </a:r>
            <a:r>
              <a:rPr lang="ja-JP" altLang="en-US" b="0" i="0">
                <a:solidFill>
                  <a:srgbClr val="3E3E3E"/>
                </a:solidFill>
                <a:effectLst/>
                <a:latin typeface="SimSun" panose="02010600030101010101" pitchFamily="2" charset="-122"/>
                <a:ea typeface="SimSun" panose="02010600030101010101" pitchFamily="2" charset="-122"/>
              </a:rPr>
              <a:t>不支持数据更新，持续更新的数据源只能以定期拷贝全量 </a:t>
            </a:r>
            <a:r>
              <a:rPr lang="en-US" b="0" i="0">
                <a:solidFill>
                  <a:srgbClr val="3E3E3E"/>
                </a:solidFill>
                <a:effectLst/>
                <a:latin typeface="SimSun" panose="02010600030101010101" pitchFamily="2" charset="-122"/>
                <a:ea typeface="SimSun" panose="02010600030101010101" pitchFamily="2" charset="-122"/>
              </a:rPr>
              <a:t>snapshot </a:t>
            </a:r>
            <a:r>
              <a:rPr lang="ja-JP" altLang="en-US" b="0" i="0">
                <a:solidFill>
                  <a:srgbClr val="3E3E3E"/>
                </a:solidFill>
                <a:effectLst/>
                <a:latin typeface="SimSun" panose="02010600030101010101" pitchFamily="2" charset="-122"/>
                <a:ea typeface="SimSun" panose="02010600030101010101" pitchFamily="2" charset="-122"/>
              </a:rPr>
              <a:t>到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的方式保持数据更新，数据延迟和成本比较大；</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计算逻辑需要分别在流批框架中实现和运行，而在类似 </a:t>
            </a:r>
            <a:r>
              <a:rPr lang="en-US" b="0" i="0">
                <a:solidFill>
                  <a:srgbClr val="3E3E3E"/>
                </a:solidFill>
                <a:effectLst/>
                <a:latin typeface="SimSun" panose="02010600030101010101" pitchFamily="2" charset="-122"/>
                <a:ea typeface="SimSun" panose="02010600030101010101" pitchFamily="2" charset="-122"/>
              </a:rPr>
              <a:t>Storm </a:t>
            </a:r>
            <a:r>
              <a:rPr lang="ja-JP" altLang="en-US" b="0" i="0">
                <a:solidFill>
                  <a:srgbClr val="3E3E3E"/>
                </a:solidFill>
                <a:effectLst/>
                <a:latin typeface="SimSun" panose="02010600030101010101" pitchFamily="2" charset="-122"/>
                <a:ea typeface="SimSun" panose="02010600030101010101" pitchFamily="2" charset="-122"/>
              </a:rPr>
              <a:t>的流计算框架和</a:t>
            </a:r>
            <a:r>
              <a:rPr lang="en-US" b="0" i="0">
                <a:solidFill>
                  <a:srgbClr val="3E3E3E"/>
                </a:solidFill>
                <a:effectLst/>
                <a:latin typeface="SimSun" panose="02010600030101010101" pitchFamily="2" charset="-122"/>
                <a:ea typeface="SimSun" panose="02010600030101010101" pitchFamily="2" charset="-122"/>
              </a:rPr>
              <a:t>Hadoop MR </a:t>
            </a:r>
            <a:r>
              <a:rPr lang="ja-JP" altLang="en-US" b="0" i="0">
                <a:solidFill>
                  <a:srgbClr val="3E3E3E"/>
                </a:solidFill>
                <a:effectLst/>
                <a:latin typeface="SimSun" panose="02010600030101010101" pitchFamily="2" charset="-122"/>
                <a:ea typeface="SimSun" panose="02010600030101010101" pitchFamily="2" charset="-122"/>
              </a:rPr>
              <a:t>的批处理框架做 </a:t>
            </a:r>
            <a:r>
              <a:rPr lang="en-US" b="0" i="0">
                <a:solidFill>
                  <a:srgbClr val="3E3E3E"/>
                </a:solidFill>
                <a:effectLst/>
                <a:latin typeface="SimSun" panose="02010600030101010101" pitchFamily="2" charset="-122"/>
                <a:ea typeface="SimSun" panose="02010600030101010101" pitchFamily="2" charset="-122"/>
              </a:rPr>
              <a:t>job </a:t>
            </a:r>
            <a:r>
              <a:rPr lang="ja-JP" altLang="en-US" b="0" i="0">
                <a:solidFill>
                  <a:srgbClr val="3E3E3E"/>
                </a:solidFill>
                <a:effectLst/>
                <a:latin typeface="SimSun" panose="02010600030101010101" pitchFamily="2" charset="-122"/>
                <a:ea typeface="SimSun" panose="02010600030101010101" pitchFamily="2" charset="-122"/>
              </a:rPr>
              <a:t>开发、调试、问题调查都是比较复杂的；</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结果视图需要支持低延迟的查询分析，通常还需要将数据派生到列存分析系统，并保证成本可控。</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81A582C5-14A7-8D46-BA77-B8220D7CF077}"/>
              </a:ext>
            </a:extLst>
          </p:cNvPr>
          <p:cNvSpPr/>
          <p:nvPr/>
        </p:nvSpPr>
        <p:spPr>
          <a:xfrm>
            <a:off x="382855" y="5098068"/>
            <a:ext cx="10493828" cy="646331"/>
          </a:xfrm>
          <a:prstGeom prst="rect">
            <a:avLst/>
          </a:prstGeom>
        </p:spPr>
        <p:txBody>
          <a:bodyPr wrap="square">
            <a:spAutoFit/>
          </a:bodyPr>
          <a:lstStyle/>
          <a:p>
            <a:r>
              <a:rPr lang="ja-JP" altLang="en-US" b="0" i="0">
                <a:solidFill>
                  <a:srgbClr val="3E3E3E"/>
                </a:solidFill>
                <a:effectLst/>
                <a:latin typeface="SimSun" panose="02010600030101010101" pitchFamily="2" charset="-122"/>
                <a:ea typeface="SimSun" panose="02010600030101010101" pitchFamily="2" charset="-122"/>
              </a:rPr>
              <a:t>针对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架构的问题</a:t>
            </a:r>
            <a:r>
              <a:rPr lang="en-US" altLang="ja-JP" b="0" i="0">
                <a:solidFill>
                  <a:srgbClr val="3E3E3E"/>
                </a:solidFill>
                <a:effectLst/>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，计算逻辑需要分别在流批框架中实现和运行的问题，不少计算引擎已经开始往</a:t>
            </a:r>
            <a:r>
              <a:rPr lang="ja-JP" altLang="en-US" b="0" i="0">
                <a:solidFill>
                  <a:srgbClr val="FF0000"/>
                </a:solidFill>
                <a:effectLst/>
                <a:latin typeface="SimSun" panose="02010600030101010101" pitchFamily="2" charset="-122"/>
                <a:ea typeface="SimSun" panose="02010600030101010101" pitchFamily="2" charset="-122"/>
              </a:rPr>
              <a:t>流批统一</a:t>
            </a:r>
            <a:r>
              <a:rPr lang="ja-JP" altLang="en-US" b="0" i="0">
                <a:solidFill>
                  <a:srgbClr val="3E3E3E"/>
                </a:solidFill>
                <a:effectLst/>
                <a:latin typeface="SimSun" panose="02010600030101010101" pitchFamily="2" charset="-122"/>
                <a:ea typeface="SimSun" panose="02010600030101010101" pitchFamily="2" charset="-122"/>
              </a:rPr>
              <a:t>的方向去发展，例如 </a:t>
            </a:r>
            <a:r>
              <a:rPr lang="en-US" b="0" i="0">
                <a:solidFill>
                  <a:srgbClr val="3E3E3E"/>
                </a:solidFill>
                <a:effectLst/>
                <a:latin typeface="SimSun" panose="02010600030101010101" pitchFamily="2" charset="-122"/>
                <a:ea typeface="SimSun" panose="02010600030101010101" pitchFamily="2" charset="-122"/>
              </a:rPr>
              <a:t>Spark </a:t>
            </a:r>
            <a:r>
              <a:rPr lang="ja-JP" altLang="en-US" b="0" i="0">
                <a:solidFill>
                  <a:srgbClr val="3E3E3E"/>
                </a:solidFill>
                <a:effectLst/>
                <a:latin typeface="SimSun" panose="02010600030101010101" pitchFamily="2" charset="-122"/>
                <a:ea typeface="SimSun" panose="02010600030101010101" pitchFamily="2" charset="-122"/>
              </a:rPr>
              <a:t>和 </a:t>
            </a:r>
            <a:r>
              <a:rPr lang="en-US" b="0" i="0">
                <a:solidFill>
                  <a:srgbClr val="3E3E3E"/>
                </a:solidFill>
                <a:effectLst/>
                <a:latin typeface="SimSun" panose="02010600030101010101" pitchFamily="2" charset="-122"/>
                <a:ea typeface="SimSun" panose="02010600030101010101" pitchFamily="2" charset="-122"/>
              </a:rPr>
              <a:t>Flink，</a:t>
            </a:r>
            <a:r>
              <a:rPr lang="ja-JP" altLang="en-US" b="0" i="0">
                <a:solidFill>
                  <a:srgbClr val="3E3E3E"/>
                </a:solidFill>
                <a:effectLst/>
                <a:latin typeface="SimSun" panose="02010600030101010101" pitchFamily="2" charset="-122"/>
                <a:ea typeface="SimSun" panose="02010600030101010101" pitchFamily="2" charset="-122"/>
              </a:rPr>
              <a:t>从而简化</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架构中的计算部分</a:t>
            </a:r>
            <a:r>
              <a:rPr lang="zh-CN" altLang="en-US" b="0" i="0">
                <a:solidFill>
                  <a:srgbClr val="3E3E3E"/>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00170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基于文件的数据结构</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44905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工作机制</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的类型与格式</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1474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中使用压缩</a:t>
            </a:r>
            <a:endParaRPr lang="en-US" altLang="ja-JP">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的内置特性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65997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a:latin typeface="SimSun" panose="02010600030101010101" pitchFamily="2" charset="-122"/>
                <a:ea typeface="SimSun" panose="02010600030101010101" pitchFamily="2" charset="-122"/>
              </a:rPr>
              <a:t>——</a:t>
            </a:r>
            <a:r>
              <a:rPr lang="en-US" b="1">
                <a:latin typeface="SimSun" panose="02010600030101010101" pitchFamily="2" charset="-122"/>
                <a:ea typeface="SimSun" panose="02010600030101010101" pitchFamily="2" charset="-122"/>
              </a:rPr>
              <a:t>Kappa</a:t>
            </a:r>
            <a:r>
              <a:rPr lang="ja-JP" altLang="en-US" b="1">
                <a:latin typeface="SimSun" panose="02010600030101010101" pitchFamily="2" charset="-122"/>
                <a:ea typeface="SimSun" panose="02010600030101010101" pitchFamily="2" charset="-122"/>
              </a:rPr>
              <a:t>架构</a:t>
            </a:r>
            <a:endParaRPr lang="ja-JP" alt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E493885-5D5D-C54B-9DE9-8AD1DFF1240E}"/>
              </a:ext>
            </a:extLst>
          </p:cNvPr>
          <p:cNvSpPr/>
          <p:nvPr/>
        </p:nvSpPr>
        <p:spPr>
          <a:xfrm>
            <a:off x="461553" y="709720"/>
            <a:ext cx="10641875" cy="923330"/>
          </a:xfrm>
          <a:prstGeom prst="rect">
            <a:avLst/>
          </a:prstGeom>
        </p:spPr>
        <p:txBody>
          <a:bodyPr wrap="square">
            <a:spAutoFit/>
          </a:bodyPr>
          <a:lstStyle/>
          <a:p>
            <a:r>
              <a:rPr lang="ja-JP" altLang="en-US" b="0" i="0">
                <a:solidFill>
                  <a:srgbClr val="FF0000"/>
                </a:solidFill>
                <a:effectLst/>
                <a:latin typeface="SimSun" panose="02010600030101010101" pitchFamily="2" charset="-122"/>
                <a:ea typeface="SimSun" panose="02010600030101010101" pitchFamily="2" charset="-122"/>
              </a:rPr>
              <a:t>不同于</a:t>
            </a:r>
            <a:r>
              <a:rPr lang="ja-JP" altLang="en-US" b="0" i="0">
                <a:solidFill>
                  <a:srgbClr val="3E3E3E"/>
                </a:solidFill>
                <a:effectLst/>
                <a:latin typeface="SimSun" panose="02010600030101010101" pitchFamily="2" charset="-122"/>
                <a:ea typeface="SimSun" panose="02010600030101010101" pitchFamily="2" charset="-122"/>
              </a:rPr>
              <a:t>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同时计算流计算和批计算并合并视图，</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只会通过流计算一条的数据链路计算并产生视图。</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同样采用了重新处理事件的</a:t>
            </a:r>
            <a:r>
              <a:rPr lang="ja-JP" altLang="en-US" b="0" i="0">
                <a:solidFill>
                  <a:srgbClr val="FF0000"/>
                </a:solidFill>
                <a:effectLst/>
                <a:latin typeface="SimSun" panose="02010600030101010101" pitchFamily="2" charset="-122"/>
                <a:ea typeface="SimSun" panose="02010600030101010101" pitchFamily="2" charset="-122"/>
              </a:rPr>
              <a:t>原则</a:t>
            </a:r>
            <a:r>
              <a:rPr lang="ja-JP" altLang="en-US" b="0" i="0">
                <a:solidFill>
                  <a:srgbClr val="3E3E3E"/>
                </a:solidFill>
                <a:effectLst/>
                <a:latin typeface="SimSun" panose="02010600030101010101" pitchFamily="2" charset="-122"/>
                <a:ea typeface="SimSun" panose="02010600030101010101" pitchFamily="2" charset="-122"/>
              </a:rPr>
              <a:t>，对于历史数据分析类的需求，</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要求数据的长期存储能够以有序 </a:t>
            </a:r>
            <a:r>
              <a:rPr lang="en-US" b="0" i="0">
                <a:solidFill>
                  <a:srgbClr val="3E3E3E"/>
                </a:solidFill>
                <a:effectLst/>
                <a:latin typeface="SimSun" panose="02010600030101010101" pitchFamily="2" charset="-122"/>
                <a:ea typeface="SimSun" panose="02010600030101010101" pitchFamily="2" charset="-122"/>
              </a:rPr>
              <a:t>log </a:t>
            </a:r>
            <a:r>
              <a:rPr lang="ja-JP" altLang="en-US" b="0" i="0">
                <a:solidFill>
                  <a:srgbClr val="3E3E3E"/>
                </a:solidFill>
                <a:effectLst/>
                <a:latin typeface="SimSun" panose="02010600030101010101" pitchFamily="2" charset="-122"/>
                <a:ea typeface="SimSun" panose="02010600030101010101" pitchFamily="2" charset="-122"/>
              </a:rPr>
              <a:t>流的方式</a:t>
            </a:r>
            <a:r>
              <a:rPr lang="ja-JP" altLang="en-US" b="0" i="0">
                <a:solidFill>
                  <a:srgbClr val="FF0000"/>
                </a:solidFill>
                <a:effectLst/>
                <a:latin typeface="SimSun" panose="02010600030101010101" pitchFamily="2" charset="-122"/>
                <a:ea typeface="SimSun" panose="02010600030101010101" pitchFamily="2" charset="-122"/>
              </a:rPr>
              <a:t>重新</a:t>
            </a:r>
            <a:r>
              <a:rPr lang="ja-JP" altLang="en-US" b="0" i="0">
                <a:solidFill>
                  <a:srgbClr val="3E3E3E"/>
                </a:solidFill>
                <a:effectLst/>
                <a:latin typeface="SimSun" panose="02010600030101010101" pitchFamily="2" charset="-122"/>
                <a:ea typeface="SimSun" panose="02010600030101010101" pitchFamily="2" charset="-122"/>
              </a:rPr>
              <a:t>流入流计算引擎，</a:t>
            </a:r>
            <a:r>
              <a:rPr lang="ja-JP" altLang="en-US" b="0" i="0">
                <a:solidFill>
                  <a:srgbClr val="FF0000"/>
                </a:solidFill>
                <a:effectLst/>
                <a:latin typeface="SimSun" panose="02010600030101010101" pitchFamily="2" charset="-122"/>
                <a:ea typeface="SimSun" panose="02010600030101010101" pitchFamily="2" charset="-122"/>
              </a:rPr>
              <a:t>重新</a:t>
            </a:r>
            <a:r>
              <a:rPr lang="ja-JP" altLang="en-US" b="0" i="0">
                <a:solidFill>
                  <a:srgbClr val="3E3E3E"/>
                </a:solidFill>
                <a:effectLst/>
                <a:latin typeface="SimSun" panose="02010600030101010101" pitchFamily="2" charset="-122"/>
                <a:ea typeface="SimSun" panose="02010600030101010101" pitchFamily="2" charset="-122"/>
              </a:rPr>
              <a:t>产生历史数据的视图。</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B21F9D3-DA46-A949-9975-74937FD369CC}"/>
              </a:ext>
            </a:extLst>
          </p:cNvPr>
          <p:cNvPicPr>
            <a:picLocks noChangeAspect="1"/>
          </p:cNvPicPr>
          <p:nvPr/>
        </p:nvPicPr>
        <p:blipFill>
          <a:blip r:embed="rId2"/>
          <a:stretch>
            <a:fillRect/>
          </a:stretch>
        </p:blipFill>
        <p:spPr>
          <a:xfrm>
            <a:off x="1344566" y="4284396"/>
            <a:ext cx="9167739" cy="2496276"/>
          </a:xfrm>
          <a:prstGeom prst="rect">
            <a:avLst/>
          </a:prstGeom>
        </p:spPr>
      </p:pic>
      <p:sp>
        <p:nvSpPr>
          <p:cNvPr id="5" name="Rectangle 4">
            <a:extLst>
              <a:ext uri="{FF2B5EF4-FFF2-40B4-BE49-F238E27FC236}">
                <a16:creationId xmlns:a16="http://schemas.microsoft.com/office/drawing/2014/main" id="{04FFFC2A-F3FE-674D-BF3C-EA784930A5AF}"/>
              </a:ext>
            </a:extLst>
          </p:cNvPr>
          <p:cNvSpPr/>
          <p:nvPr/>
        </p:nvSpPr>
        <p:spPr>
          <a:xfrm>
            <a:off x="461553" y="1973439"/>
            <a:ext cx="10641875" cy="1200329"/>
          </a:xfrm>
          <a:prstGeom prst="rect">
            <a:avLst/>
          </a:prstGeom>
        </p:spPr>
        <p:txBody>
          <a:bodyPr wrap="square">
            <a:spAutoFit/>
          </a:bodyPr>
          <a:lstStyle/>
          <a:p>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方案通过</a:t>
            </a:r>
            <a:r>
              <a:rPr lang="ja-JP" altLang="en-US" b="0" i="0">
                <a:solidFill>
                  <a:srgbClr val="FF0000"/>
                </a:solidFill>
                <a:effectLst/>
                <a:latin typeface="SimSun" panose="02010600030101010101" pitchFamily="2" charset="-122"/>
                <a:ea typeface="SimSun" panose="02010600030101010101" pitchFamily="2" charset="-122"/>
              </a:rPr>
              <a:t>精简</a:t>
            </a:r>
            <a:r>
              <a:rPr lang="ja-JP" altLang="en-US" b="0" i="0">
                <a:solidFill>
                  <a:srgbClr val="3E3E3E"/>
                </a:solidFill>
                <a:effectLst/>
                <a:latin typeface="SimSun" panose="02010600030101010101" pitchFamily="2" charset="-122"/>
                <a:ea typeface="SimSun" panose="02010600030101010101" pitchFamily="2" charset="-122"/>
              </a:rPr>
              <a:t>链路解决了</a:t>
            </a:r>
            <a:r>
              <a:rPr lang="en-US" b="1">
                <a:solidFill>
                  <a:srgbClr val="FF0000"/>
                </a:solidFill>
                <a:latin typeface="SimSun" panose="02010600030101010101" pitchFamily="2" charset="-122"/>
                <a:ea typeface="SimSun" panose="02010600030101010101" pitchFamily="2" charset="-122"/>
              </a:rPr>
              <a:t>Lambda</a:t>
            </a:r>
            <a:r>
              <a:rPr lang="ja-JP" altLang="en-US" b="0" i="0">
                <a:solidFill>
                  <a:srgbClr val="3E3E3E"/>
                </a:solidFill>
                <a:effectLst/>
                <a:latin typeface="SimSun" panose="02010600030101010101" pitchFamily="2" charset="-122"/>
                <a:ea typeface="SimSun" panose="02010600030101010101" pitchFamily="2" charset="-122"/>
              </a:rPr>
              <a:t>数据写入</a:t>
            </a:r>
            <a:r>
              <a:rPr lang="en-US" altLang="ja-JP">
                <a:solidFill>
                  <a:srgbClr val="3E3E3E"/>
                </a:solidFill>
                <a:latin typeface="SimSun" panose="02010600030101010101" pitchFamily="2" charset="-122"/>
                <a:ea typeface="SimSun" panose="02010600030101010101" pitchFamily="2" charset="-122"/>
              </a:rPr>
              <a:t>(1)</a:t>
            </a:r>
            <a:r>
              <a:rPr lang="ja-JP" altLang="en-US" b="0" i="0">
                <a:solidFill>
                  <a:srgbClr val="3E3E3E"/>
                </a:solidFill>
                <a:effectLst/>
                <a:latin typeface="SimSun" panose="02010600030101010101" pitchFamily="2" charset="-122"/>
                <a:ea typeface="SimSun" panose="02010600030101010101" pitchFamily="2" charset="-122"/>
              </a:rPr>
              <a:t>和计算逻辑复杂</a:t>
            </a:r>
            <a:r>
              <a:rPr lang="en-US" altLang="ja-JP">
                <a:solidFill>
                  <a:srgbClr val="3E3E3E"/>
                </a:solidFill>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的问题，但它依然</a:t>
            </a:r>
            <a:r>
              <a:rPr lang="ja-JP" altLang="en-US" b="0" i="0">
                <a:solidFill>
                  <a:srgbClr val="FF0000"/>
                </a:solidFill>
                <a:effectLst/>
                <a:latin typeface="SimSun" panose="02010600030101010101" pitchFamily="2" charset="-122"/>
                <a:ea typeface="SimSun" panose="02010600030101010101" pitchFamily="2" charset="-122"/>
              </a:rPr>
              <a:t>没有</a:t>
            </a:r>
            <a:r>
              <a:rPr lang="ja-JP" altLang="en-US" b="0" i="0">
                <a:solidFill>
                  <a:srgbClr val="3E3E3E"/>
                </a:solidFill>
                <a:effectLst/>
                <a:latin typeface="SimSun" panose="02010600030101010101" pitchFamily="2" charset="-122"/>
                <a:ea typeface="SimSun" panose="02010600030101010101" pitchFamily="2" charset="-122"/>
              </a:rPr>
              <a:t>解决存储和展示的问题，特别是在存储上，使用类似 </a:t>
            </a:r>
            <a:r>
              <a:rPr lang="en-US" b="0" i="0">
                <a:solidFill>
                  <a:srgbClr val="3E3E3E"/>
                </a:solidFill>
                <a:effectLst/>
                <a:latin typeface="SimSun" panose="02010600030101010101" pitchFamily="2" charset="-122"/>
                <a:ea typeface="SimSun" panose="02010600030101010101" pitchFamily="2" charset="-122"/>
              </a:rPr>
              <a:t>kafka </a:t>
            </a:r>
            <a:r>
              <a:rPr lang="ja-JP" altLang="en-US" b="0" i="0">
                <a:solidFill>
                  <a:srgbClr val="3E3E3E"/>
                </a:solidFill>
                <a:effectLst/>
                <a:latin typeface="SimSun" panose="02010600030101010101" pitchFamily="2" charset="-122"/>
                <a:ea typeface="SimSun" panose="02010600030101010101" pitchFamily="2" charset="-122"/>
              </a:rPr>
              <a:t>的消息队列存储长期日志数据，数据无法压缩，存储成本很大，绕过方案是使用支持数据分层存储的消息系统（如 </a:t>
            </a:r>
            <a:r>
              <a:rPr lang="en-US" b="0" i="0">
                <a:solidFill>
                  <a:srgbClr val="3E3E3E"/>
                </a:solidFill>
                <a:effectLst/>
                <a:latin typeface="SimSun" panose="02010600030101010101" pitchFamily="2" charset="-122"/>
                <a:ea typeface="SimSun" panose="02010600030101010101" pitchFamily="2" charset="-122"/>
              </a:rPr>
              <a:t>Pulsar，</a:t>
            </a:r>
            <a:r>
              <a:rPr lang="ja-JP" altLang="en-US" b="0" i="0">
                <a:solidFill>
                  <a:srgbClr val="3E3E3E"/>
                </a:solidFill>
                <a:effectLst/>
                <a:latin typeface="SimSun" panose="02010600030101010101" pitchFamily="2" charset="-122"/>
                <a:ea typeface="SimSun" panose="02010600030101010101" pitchFamily="2" charset="-122"/>
              </a:rPr>
              <a:t>支持将历史消息存储到云上存储系统），但是分层存储的历史日志数据仅能用于 </a:t>
            </a:r>
            <a:r>
              <a:rPr lang="en-US" b="0" i="0">
                <a:solidFill>
                  <a:srgbClr val="3E3E3E"/>
                </a:solidFill>
                <a:effectLst/>
                <a:latin typeface="SimSun" panose="02010600030101010101" pitchFamily="2" charset="-122"/>
                <a:ea typeface="SimSun" panose="02010600030101010101" pitchFamily="2" charset="-122"/>
              </a:rPr>
              <a:t>Kappa backfill </a:t>
            </a:r>
            <a:r>
              <a:rPr lang="ja-JP" altLang="en-US" b="0" i="0">
                <a:solidFill>
                  <a:srgbClr val="3E3E3E"/>
                </a:solidFill>
                <a:effectLst/>
                <a:latin typeface="SimSun" panose="02010600030101010101" pitchFamily="2" charset="-122"/>
                <a:ea typeface="SimSun" panose="02010600030101010101" pitchFamily="2" charset="-122"/>
              </a:rPr>
              <a:t>作业，数据的利用率依然很低。</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415867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413446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b="1">
                <a:solidFill>
                  <a:srgbClr val="3E3E3E"/>
                </a:solidFill>
                <a:latin typeface="SimSun" panose="02010600030101010101" pitchFamily="2" charset="-122"/>
                <a:ea typeface="SimSun" panose="02010600030101010101" pitchFamily="2" charset="-122"/>
              </a:rPr>
              <a:t>——</a:t>
            </a:r>
            <a:r>
              <a:rPr lang="en-US" b="1">
                <a:solidFill>
                  <a:srgbClr val="3E3E3E"/>
                </a:solidFill>
                <a:latin typeface="SimSun" panose="02010600030101010101" pitchFamily="2" charset="-122"/>
                <a:ea typeface="SimSun" panose="02010600030101010101" pitchFamily="2" charset="-122"/>
              </a:rPr>
              <a:t>Lambda </a:t>
            </a:r>
            <a:r>
              <a:rPr lang="en-US" altLang="zh-CN" b="1">
                <a:solidFill>
                  <a:srgbClr val="3E3E3E"/>
                </a:solidFill>
                <a:latin typeface="SimSun" panose="02010600030101010101" pitchFamily="2" charset="-122"/>
                <a:ea typeface="SimSun" panose="02010600030101010101" pitchFamily="2" charset="-122"/>
              </a:rPr>
              <a:t>&amp;</a:t>
            </a:r>
            <a:r>
              <a:rPr lang="zh-CN" altLang="en-US" b="1">
                <a:solidFill>
                  <a:srgbClr val="3E3E3E"/>
                </a:solidFill>
                <a:latin typeface="SimSun" panose="02010600030101010101" pitchFamily="2" charset="-122"/>
                <a:ea typeface="SimSun" panose="02010600030101010101" pitchFamily="2" charset="-122"/>
              </a:rPr>
              <a:t> </a:t>
            </a:r>
            <a:r>
              <a:rPr lang="en-US" b="1">
                <a:solidFill>
                  <a:srgbClr val="3E3E3E"/>
                </a:solidFill>
                <a:latin typeface="SimSun" panose="02010600030101010101" pitchFamily="2" charset="-122"/>
                <a:ea typeface="SimSun" panose="02010600030101010101" pitchFamily="2" charset="-122"/>
              </a:rPr>
              <a:t>Kappa</a:t>
            </a:r>
            <a:endParaRPr lang="en-US" altLang="ja-JP">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D755568-C256-FE4D-91CA-6B38D7923D8C}"/>
              </a:ext>
            </a:extLst>
          </p:cNvPr>
          <p:cNvSpPr/>
          <p:nvPr/>
        </p:nvSpPr>
        <p:spPr>
          <a:xfrm>
            <a:off x="618309" y="650524"/>
            <a:ext cx="8351520" cy="3139321"/>
          </a:xfrm>
          <a:prstGeom prst="rect">
            <a:avLst/>
          </a:prstGeom>
        </p:spPr>
        <p:txBody>
          <a:bodyPr wrap="squar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和 </a:t>
            </a:r>
            <a:r>
              <a:rPr lang="en-US" b="1" i="0">
                <a:solidFill>
                  <a:srgbClr val="3E3E3E"/>
                </a:solidFill>
                <a:effectLst/>
                <a:latin typeface="SimSun" panose="02010600030101010101" pitchFamily="2" charset="-122"/>
                <a:ea typeface="SimSun" panose="02010600030101010101" pitchFamily="2" charset="-122"/>
              </a:rPr>
              <a:t>Kappa </a:t>
            </a:r>
            <a:r>
              <a:rPr lang="ja-JP" altLang="en-US" b="1" i="0">
                <a:solidFill>
                  <a:srgbClr val="3E3E3E"/>
                </a:solidFill>
                <a:effectLst/>
                <a:latin typeface="SimSun" panose="02010600030101010101" pitchFamily="2" charset="-122"/>
                <a:ea typeface="SimSun" panose="02010600030101010101" pitchFamily="2" charset="-122"/>
              </a:rPr>
              <a:t>的场景区别：</a:t>
            </a:r>
            <a:endParaRPr lang="ja-JP" altLang="en-US" b="0" i="0">
              <a:solidFill>
                <a:srgbClr val="333333"/>
              </a:solidFill>
              <a:effectLst/>
              <a:latin typeface="SimSun" panose="02010600030101010101" pitchFamily="2" charset="-122"/>
              <a:ea typeface="SimSun" panose="02010600030101010101" pitchFamily="2" charset="-122"/>
            </a:endParaRPr>
          </a:p>
          <a:p>
            <a:pPr algn="just"/>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不是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的替代架构，而是其简化版本，</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放弃了对批处理的支持，更擅长业务本身为 </a:t>
            </a:r>
            <a:r>
              <a:rPr lang="en-US" b="0" i="0">
                <a:solidFill>
                  <a:srgbClr val="FF0000"/>
                </a:solidFill>
                <a:effectLst/>
                <a:latin typeface="SimSun" panose="02010600030101010101" pitchFamily="2" charset="-122"/>
                <a:ea typeface="SimSun" panose="02010600030101010101" pitchFamily="2" charset="-122"/>
              </a:rPr>
              <a:t>append-only </a:t>
            </a:r>
            <a:r>
              <a:rPr lang="ja-JP" altLang="en-US" b="0" i="0">
                <a:solidFill>
                  <a:srgbClr val="3E3E3E"/>
                </a:solidFill>
                <a:effectLst/>
                <a:latin typeface="SimSun" panose="02010600030101010101" pitchFamily="2" charset="-122"/>
                <a:ea typeface="SimSun" panose="02010600030101010101" pitchFamily="2" charset="-122"/>
              </a:rPr>
              <a:t>数据写入场景的分析需求，例如各种时序数据场景，天然存在时间窗口的概念，流式计算直接满足其实时计算和历史补偿任务需求；</a:t>
            </a:r>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endParaRPr lang="en-US" b="0" i="0">
              <a:solidFill>
                <a:srgbClr val="3E3E3E"/>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直接支持批处理，因此更适合对历史数据有很多 </a:t>
            </a:r>
            <a:r>
              <a:rPr lang="en-US" b="0" i="0">
                <a:solidFill>
                  <a:srgbClr val="3E3E3E"/>
                </a:solidFill>
                <a:effectLst/>
                <a:latin typeface="SimSun" panose="02010600030101010101" pitchFamily="2" charset="-122"/>
                <a:ea typeface="SimSun" panose="02010600030101010101" pitchFamily="2" charset="-122"/>
              </a:rPr>
              <a:t>ad hoc </a:t>
            </a:r>
            <a:r>
              <a:rPr lang="ja-JP" altLang="en-US" b="0" i="0">
                <a:solidFill>
                  <a:srgbClr val="3E3E3E"/>
                </a:solidFill>
                <a:effectLst/>
                <a:latin typeface="SimSun" panose="02010600030101010101" pitchFamily="2" charset="-122"/>
                <a:ea typeface="SimSun" panose="02010600030101010101" pitchFamily="2" charset="-122"/>
              </a:rPr>
              <a:t>查询的需求的场景，比如数据分析师需要按任意条件组合对历史数据进行探索性的分析，并且有一定的实时性需求，期望尽快得到分析结果，批处理可以更直接高效地满足这些需求。</a:t>
            </a:r>
            <a:endParaRPr lang="ja-JP" altLang="en-US" b="0" i="0">
              <a:solidFill>
                <a:srgbClr val="333333"/>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1152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920196" y="3013501"/>
            <a:ext cx="1659429" cy="830997"/>
          </a:xfrm>
          <a:prstGeom prst="rect">
            <a:avLst/>
          </a:prstGeom>
          <a:noFill/>
        </p:spPr>
        <p:txBody>
          <a:bodyPr wrap="none" rtlCol="0">
            <a:spAutoFit/>
          </a:bodyPr>
          <a:lstStyle/>
          <a:p>
            <a:r>
              <a:rPr lang="en-US" sz="4800"/>
              <a:t>Spark</a:t>
            </a:r>
          </a:p>
        </p:txBody>
      </p:sp>
    </p:spTree>
    <p:extLst>
      <p:ext uri="{BB962C8B-B14F-4D97-AF65-F5344CB8AC3E}">
        <p14:creationId xmlns:p14="http://schemas.microsoft.com/office/powerpoint/2010/main" val="3466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CA106-CBE5-864A-906A-9C23AE191A7D}"/>
              </a:ext>
            </a:extLst>
          </p:cNvPr>
          <p:cNvSpPr txBox="1"/>
          <p:nvPr/>
        </p:nvSpPr>
        <p:spPr>
          <a:xfrm>
            <a:off x="1140822" y="87198"/>
            <a:ext cx="631134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solidFill>
                  <a:srgbClr val="3E3E3E"/>
                </a:solidFill>
                <a:latin typeface="SimSun" panose="02010600030101010101" pitchFamily="2" charset="-122"/>
                <a:ea typeface="SimSun" panose="02010600030101010101" pitchFamily="2" charset="-122"/>
              </a:rPr>
              <a:t>Lambda </a:t>
            </a:r>
            <a:r>
              <a:rPr lang="en-US" altLang="zh-CN" sz="2800" b="1">
                <a:solidFill>
                  <a:srgbClr val="3E3E3E"/>
                </a:solidFill>
                <a:latin typeface="SimSun" panose="02010600030101010101" pitchFamily="2" charset="-122"/>
                <a:ea typeface="SimSun" panose="02010600030101010101" pitchFamily="2" charset="-122"/>
              </a:rPr>
              <a:t>&amp;</a:t>
            </a:r>
            <a:r>
              <a:rPr lang="zh-CN" altLang="en-US" sz="2800" b="1">
                <a:solidFill>
                  <a:srgbClr val="3E3E3E"/>
                </a:solidFill>
                <a:latin typeface="SimSun" panose="02010600030101010101" pitchFamily="2" charset="-122"/>
                <a:ea typeface="SimSun" panose="02010600030101010101" pitchFamily="2" charset="-122"/>
              </a:rPr>
              <a:t> </a:t>
            </a:r>
            <a:r>
              <a:rPr lang="en-US" sz="2800" b="1">
                <a:solidFill>
                  <a:srgbClr val="3E3E3E"/>
                </a:solidFill>
                <a:latin typeface="SimSun" panose="02010600030101010101" pitchFamily="2" charset="-122"/>
                <a:ea typeface="SimSun" panose="02010600030101010101" pitchFamily="2" charset="-122"/>
              </a:rPr>
              <a:t>Kappa</a:t>
            </a:r>
            <a:endParaRPr lang="en-US" altLang="ja-JP" sz="2800">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A8A2DEA-1CB5-F34A-BEB2-D8FF6D7D3701}"/>
              </a:ext>
            </a:extLst>
          </p:cNvPr>
          <p:cNvSpPr/>
          <p:nvPr/>
        </p:nvSpPr>
        <p:spPr>
          <a:xfrm>
            <a:off x="923109" y="788215"/>
            <a:ext cx="10345781" cy="923330"/>
          </a:xfrm>
          <a:prstGeom prst="rect">
            <a:avLst/>
          </a:prstGeom>
        </p:spPr>
        <p:txBody>
          <a:bodyPr wrap="square">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Kappa+</a:t>
            </a:r>
            <a:r>
              <a:rPr lang="ja-JP" altLang="en-US">
                <a:latin typeface="SimSun" panose="02010600030101010101" pitchFamily="2" charset="-122"/>
                <a:ea typeface="SimSun" panose="02010600030101010101" pitchFamily="2" charset="-122"/>
              </a:rPr>
              <a:t>是 </a:t>
            </a:r>
            <a:r>
              <a:rPr lang="en-US">
                <a:latin typeface="SimSun" panose="02010600030101010101" pitchFamily="2" charset="-122"/>
                <a:ea typeface="SimSun" panose="02010600030101010101" pitchFamily="2" charset="-122"/>
              </a:rPr>
              <a:t>Uber </a:t>
            </a:r>
            <a:r>
              <a:rPr lang="ja-JP" altLang="en-US">
                <a:latin typeface="SimSun" panose="02010600030101010101" pitchFamily="2" charset="-122"/>
                <a:ea typeface="SimSun" panose="02010600030101010101" pitchFamily="2" charset="-122"/>
              </a:rPr>
              <a:t>提出流式数据处理架构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它的核心思想是让流计算框架直读 </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类的数仓数据，一并实现实时计算和历史数据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计算，不需要为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作业长期保存日志或者把数据拷贝回消息队列</a:t>
            </a:r>
            <a:endParaRPr lang="en-US" altLang="ja-JP">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E4E92FB-A236-DD41-B227-3EB88693DBAF}"/>
              </a:ext>
            </a:extLst>
          </p:cNvPr>
          <p:cNvPicPr>
            <a:picLocks noChangeAspect="1"/>
          </p:cNvPicPr>
          <p:nvPr/>
        </p:nvPicPr>
        <p:blipFill>
          <a:blip r:embed="rId2"/>
          <a:stretch>
            <a:fillRect/>
          </a:stretch>
        </p:blipFill>
        <p:spPr>
          <a:xfrm>
            <a:off x="0" y="4284617"/>
            <a:ext cx="5655090" cy="2573383"/>
          </a:xfrm>
          <a:prstGeom prst="rect">
            <a:avLst/>
          </a:prstGeom>
        </p:spPr>
      </p:pic>
      <p:pic>
        <p:nvPicPr>
          <p:cNvPr id="10" name="Picture 9">
            <a:extLst>
              <a:ext uri="{FF2B5EF4-FFF2-40B4-BE49-F238E27FC236}">
                <a16:creationId xmlns:a16="http://schemas.microsoft.com/office/drawing/2014/main" id="{5A8D9404-577A-314F-9B01-171EA6651424}"/>
              </a:ext>
            </a:extLst>
          </p:cNvPr>
          <p:cNvPicPr>
            <a:picLocks noChangeAspect="1"/>
          </p:cNvPicPr>
          <p:nvPr/>
        </p:nvPicPr>
        <p:blipFill>
          <a:blip r:embed="rId3"/>
          <a:stretch>
            <a:fillRect/>
          </a:stretch>
        </p:blipFill>
        <p:spPr>
          <a:xfrm>
            <a:off x="6209210" y="3768328"/>
            <a:ext cx="5982789" cy="3002474"/>
          </a:xfrm>
          <a:prstGeom prst="rect">
            <a:avLst/>
          </a:prstGeom>
        </p:spPr>
      </p:pic>
      <p:cxnSp>
        <p:nvCxnSpPr>
          <p:cNvPr id="13" name="Straight Connector 12">
            <a:extLst>
              <a:ext uri="{FF2B5EF4-FFF2-40B4-BE49-F238E27FC236}">
                <a16:creationId xmlns:a16="http://schemas.microsoft.com/office/drawing/2014/main" id="{65EBDBC1-953D-6E44-9D78-8E2217AE93EF}"/>
              </a:ext>
            </a:extLst>
          </p:cNvPr>
          <p:cNvCxnSpPr/>
          <p:nvPr/>
        </p:nvCxnSpPr>
        <p:spPr>
          <a:xfrm>
            <a:off x="6000206" y="3631474"/>
            <a:ext cx="0" cy="32265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415609-0C20-3949-BFF7-23F1512C1625}"/>
              </a:ext>
            </a:extLst>
          </p:cNvPr>
          <p:cNvSpPr txBox="1"/>
          <p:nvPr/>
        </p:nvSpPr>
        <p:spPr>
          <a:xfrm>
            <a:off x="923109" y="1889343"/>
            <a:ext cx="10859582"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Lambda plus </a:t>
            </a:r>
            <a:r>
              <a:rPr lang="ja-JP" altLang="en-US">
                <a:latin typeface="SimSun" panose="02010600030101010101" pitchFamily="2" charset="-122"/>
                <a:ea typeface="SimSun" panose="02010600030101010101" pitchFamily="2" charset="-122"/>
              </a:rPr>
              <a:t>是基于 </a:t>
            </a:r>
            <a:r>
              <a:rPr lang="en-US">
                <a:latin typeface="SimSun" panose="02010600030101010101" pitchFamily="2" charset="-122"/>
                <a:ea typeface="SimSun" panose="02010600030101010101" pitchFamily="2" charset="-122"/>
              </a:rPr>
              <a:t>Tablestore </a:t>
            </a:r>
            <a:r>
              <a:rPr lang="ja-JP" altLang="en-US">
                <a:latin typeface="SimSun" panose="02010600030101010101" pitchFamily="2" charset="-122"/>
                <a:ea typeface="SimSun" panose="02010600030101010101" pitchFamily="2" charset="-122"/>
              </a:rPr>
              <a:t>和 </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打造的云上存在可以复用、简化的大数据架构模式，架构方案全 </a:t>
            </a:r>
            <a:r>
              <a:rPr lang="en-US">
                <a:latin typeface="SimSun" panose="02010600030101010101" pitchFamily="2" charset="-122"/>
                <a:ea typeface="SimSun" panose="02010600030101010101" pitchFamily="2" charset="-122"/>
              </a:rPr>
              <a:t>serverless </a:t>
            </a:r>
            <a:r>
              <a:rPr lang="ja-JP" altLang="en-US">
                <a:latin typeface="SimSun" panose="02010600030101010101" pitchFamily="2" charset="-122"/>
                <a:ea typeface="SimSun" panose="02010600030101010101" pitchFamily="2" charset="-122"/>
              </a:rPr>
              <a:t>即开即用，易搭建免运维。</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是阿里云在 </a:t>
            </a:r>
            <a:r>
              <a:rPr lang="en-US">
                <a:solidFill>
                  <a:srgbClr val="FF0000"/>
                </a:solidFill>
                <a:latin typeface="SimSun" panose="02010600030101010101" pitchFamily="2" charset="-122"/>
                <a:ea typeface="SimSun" panose="02010600030101010101" pitchFamily="2" charset="-122"/>
              </a:rPr>
              <a:t>Apache Flink </a:t>
            </a:r>
            <a:r>
              <a:rPr lang="ja-JP" altLang="en-US">
                <a:latin typeface="SimSun" panose="02010600030101010101" pitchFamily="2" charset="-122"/>
                <a:ea typeface="SimSun" panose="02010600030101010101" pitchFamily="2" charset="-122"/>
              </a:rPr>
              <a:t>基础上深度改进的实时计算平台，</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旨在将流处理和批处理统一，实现了全新的 </a:t>
            </a:r>
            <a:r>
              <a:rPr lang="en-US">
                <a:latin typeface="SimSun" panose="02010600030101010101" pitchFamily="2" charset="-122"/>
                <a:ea typeface="SimSun" panose="02010600030101010101" pitchFamily="2" charset="-122"/>
              </a:rPr>
              <a:t>Flink SQL </a:t>
            </a:r>
            <a:r>
              <a:rPr lang="ja-JP" altLang="en-US">
                <a:latin typeface="SimSun" panose="02010600030101010101" pitchFamily="2" charset="-122"/>
                <a:ea typeface="SimSun" panose="02010600030101010101" pitchFamily="2" charset="-122"/>
              </a:rPr>
              <a:t>技术栈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5641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1175658" y="77751"/>
            <a:ext cx="79047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有状态流计算架构</a:t>
            </a:r>
            <a:r>
              <a:rPr lang="en-US" altLang="ja-JP" sz="2800">
                <a:latin typeface="SimSun" panose="02010600030101010101" pitchFamily="2" charset="-122"/>
                <a:ea typeface="SimSun" panose="02010600030101010101" pitchFamily="2" charset="-122"/>
              </a:rPr>
              <a:t>(Flink)</a:t>
            </a:r>
            <a:endParaRPr lang="en-US" sz="2800">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368550" y="1213184"/>
            <a:ext cx="7454900" cy="5105400"/>
          </a:xfrm>
          <a:prstGeom prst="rect">
            <a:avLst/>
          </a:prstGeom>
        </p:spPr>
      </p:pic>
    </p:spTree>
    <p:extLst>
      <p:ext uri="{BB962C8B-B14F-4D97-AF65-F5344CB8AC3E}">
        <p14:creationId xmlns:p14="http://schemas.microsoft.com/office/powerpoint/2010/main" val="200754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2460112892"/>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10437</TotalTime>
  <Words>3875</Words>
  <Application>Microsoft Macintosh PowerPoint</Application>
  <PresentationFormat>Widescreen</PresentationFormat>
  <Paragraphs>375</Paragraphs>
  <Slides>62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s ai</cp:lastModifiedBy>
  <cp:revision>435</cp:revision>
  <dcterms:created xsi:type="dcterms:W3CDTF">2018-08-05T12:56:00Z</dcterms:created>
  <dcterms:modified xsi:type="dcterms:W3CDTF">2019-10-07T01:43:23Z</dcterms:modified>
</cp:coreProperties>
</file>